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4" r:id="rId7"/>
    <p:sldId id="262" r:id="rId8"/>
    <p:sldId id="263" r:id="rId9"/>
    <p:sldId id="265" r:id="rId10"/>
    <p:sldId id="266" r:id="rId11"/>
    <p:sldId id="268" r:id="rId12"/>
    <p:sldId id="267" r:id="rId13"/>
    <p:sldId id="269" r:id="rId14"/>
    <p:sldId id="271" r:id="rId15"/>
    <p:sldId id="272" r:id="rId16"/>
    <p:sldId id="275" r:id="rId17"/>
    <p:sldId id="274" r:id="rId18"/>
    <p:sldId id="273" r:id="rId19"/>
    <p:sldId id="276" r:id="rId20"/>
    <p:sldId id="277" r:id="rId21"/>
    <p:sldId id="278" r:id="rId22"/>
    <p:sldId id="279" r:id="rId23"/>
    <p:sldId id="280" r:id="rId24"/>
    <p:sldId id="281" r:id="rId25"/>
    <p:sldId id="282" r:id="rId26"/>
    <p:sldId id="283" r:id="rId27"/>
    <p:sldId id="284" r:id="rId28"/>
    <p:sldId id="285" r:id="rId29"/>
    <p:sldId id="270" r:id="rId30"/>
    <p:sldId id="286" r:id="rId31"/>
    <p:sldId id="287" r:id="rId32"/>
    <p:sldId id="291" r:id="rId33"/>
    <p:sldId id="292" r:id="rId34"/>
    <p:sldId id="293" r:id="rId35"/>
    <p:sldId id="294" r:id="rId36"/>
    <p:sldId id="295" r:id="rId3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8A2A"/>
    <a:srgbClr val="513133"/>
    <a:srgbClr val="575756"/>
    <a:srgbClr val="E3E3E3"/>
    <a:srgbClr val="6E8D7B"/>
    <a:srgbClr val="F7EBEF"/>
    <a:srgbClr val="7687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87"/>
    <p:restoredTop sz="96327"/>
  </p:normalViewPr>
  <p:slideViewPr>
    <p:cSldViewPr snapToGrid="0">
      <p:cViewPr varScale="1">
        <p:scale>
          <a:sx n="116" d="100"/>
          <a:sy n="116" d="100"/>
        </p:scale>
        <p:origin x="132" y="23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343-094E-92AB-6404D1F9CD7F}"/>
            </c:ext>
          </c:extLst>
        </c:ser>
        <c:ser>
          <c:idx val="1"/>
          <c:order val="1"/>
          <c:tx>
            <c:strRef>
              <c:f>'Ark1'!$C$1</c:f>
              <c:strCache>
                <c:ptCount val="1"/>
                <c:pt idx="0">
                  <c:v>Serie 2</c:v>
                </c:pt>
              </c:strCache>
            </c:strRef>
          </c:tx>
          <c:spPr>
            <a:solidFill>
              <a:schemeClr val="accent2"/>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343-094E-92AB-6404D1F9CD7F}"/>
            </c:ext>
          </c:extLst>
        </c:ser>
        <c:ser>
          <c:idx val="2"/>
          <c:order val="2"/>
          <c:tx>
            <c:strRef>
              <c:f>'Ark1'!$D$1</c:f>
              <c:strCache>
                <c:ptCount val="1"/>
                <c:pt idx="0">
                  <c:v>Serie 3</c:v>
                </c:pt>
              </c:strCache>
            </c:strRef>
          </c:tx>
          <c:spPr>
            <a:solidFill>
              <a:schemeClr val="accent5"/>
            </a:solidFill>
            <a:ln>
              <a:noFill/>
            </a:ln>
            <a:effectLst/>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343-094E-92AB-6404D1F9CD7F}"/>
            </c:ext>
          </c:extLst>
        </c:ser>
        <c:dLbls>
          <c:showLegendKey val="0"/>
          <c:showVal val="0"/>
          <c:showCatName val="0"/>
          <c:showSerName val="0"/>
          <c:showPercent val="0"/>
          <c:showBubbleSize val="0"/>
        </c:dLbls>
        <c:gapWidth val="219"/>
        <c:overlap val="-27"/>
        <c:axId val="1188010239"/>
        <c:axId val="1188011967"/>
      </c:barChart>
      <c:catAx>
        <c:axId val="118801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1967"/>
        <c:crosses val="autoZero"/>
        <c:auto val="1"/>
        <c:lblAlgn val="ctr"/>
        <c:lblOffset val="100"/>
        <c:noMultiLvlLbl val="0"/>
      </c:catAx>
      <c:valAx>
        <c:axId val="11880119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0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doughnut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22-F84F-9B08-57050CC63990}"/>
              </c:ext>
            </c:extLst>
          </c:dPt>
          <c:dPt>
            <c:idx val="1"/>
            <c:bubble3D val="0"/>
            <c:spPr>
              <a:solidFill>
                <a:schemeClr val="accent1">
                  <a:alpha val="80000"/>
                </a:schemeClr>
              </a:solidFill>
              <a:ln w="19050">
                <a:solidFill>
                  <a:schemeClr val="lt1"/>
                </a:solidFill>
              </a:ln>
              <a:effectLst/>
            </c:spPr>
            <c:extLst>
              <c:ext xmlns:c16="http://schemas.microsoft.com/office/drawing/2014/chart" uri="{C3380CC4-5D6E-409C-BE32-E72D297353CC}">
                <c16:uniqueId val="{00000003-1A22-F84F-9B08-57050CC63990}"/>
              </c:ext>
            </c:extLst>
          </c:dPt>
          <c:dPt>
            <c:idx val="2"/>
            <c:bubble3D val="0"/>
            <c:spPr>
              <a:solidFill>
                <a:schemeClr val="accent1">
                  <a:alpha val="60000"/>
                </a:schemeClr>
              </a:solidFill>
              <a:ln w="19050">
                <a:solidFill>
                  <a:schemeClr val="lt1"/>
                </a:solidFill>
              </a:ln>
              <a:effectLst/>
            </c:spPr>
            <c:extLst>
              <c:ext xmlns:c16="http://schemas.microsoft.com/office/drawing/2014/chart" uri="{C3380CC4-5D6E-409C-BE32-E72D297353CC}">
                <c16:uniqueId val="{00000002-9CEF-C149-BA57-872B41CC1761}"/>
              </c:ext>
            </c:extLst>
          </c:dPt>
          <c:dPt>
            <c:idx val="3"/>
            <c:bubble3D val="0"/>
            <c:spPr>
              <a:solidFill>
                <a:schemeClr val="accent1">
                  <a:alpha val="40000"/>
                </a:schemeClr>
              </a:solidFill>
              <a:ln w="19050">
                <a:solidFill>
                  <a:schemeClr val="lt1"/>
                </a:solidFill>
              </a:ln>
              <a:effectLst/>
            </c:spPr>
            <c:extLst>
              <c:ext xmlns:c16="http://schemas.microsoft.com/office/drawing/2014/chart" uri="{C3380CC4-5D6E-409C-BE32-E72D297353CC}">
                <c16:uniqueId val="{00000007-1A22-F84F-9B08-57050CC63990}"/>
              </c:ext>
            </c:extLst>
          </c:dPt>
          <c:cat>
            <c:strRef>
              <c:f>'Ark1'!$A$2:$A$5</c:f>
              <c:strCache>
                <c:ptCount val="4"/>
                <c:pt idx="0">
                  <c:v>1. kvartal</c:v>
                </c:pt>
                <c:pt idx="1">
                  <c:v>2. kvartal</c:v>
                </c:pt>
                <c:pt idx="2">
                  <c:v>3. kvartal</c:v>
                </c:pt>
                <c:pt idx="3">
                  <c:v>4. kvartal</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CEF-C149-BA57-872B41CC176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tx>
            <c:strRef>
              <c:f>'Ark1'!$B$1</c:f>
              <c:strCache>
                <c:ptCount val="1"/>
                <c:pt idx="0">
                  <c:v>Serie 1</c:v>
                </c:pt>
              </c:strCache>
            </c:strRef>
          </c:tx>
          <c:spPr>
            <a:solidFill>
              <a:schemeClr val="accent1"/>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318-5542-9B29-CB64CC980DC9}"/>
            </c:ext>
          </c:extLst>
        </c:ser>
        <c:ser>
          <c:idx val="1"/>
          <c:order val="1"/>
          <c:tx>
            <c:strRef>
              <c:f>'Ark1'!$C$1</c:f>
              <c:strCache>
                <c:ptCount val="1"/>
                <c:pt idx="0">
                  <c:v>Serie 2</c:v>
                </c:pt>
              </c:strCache>
            </c:strRef>
          </c:tx>
          <c:spPr>
            <a:solidFill>
              <a:schemeClr val="accent2"/>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318-5542-9B29-CB64CC980DC9}"/>
            </c:ext>
          </c:extLst>
        </c:ser>
        <c:ser>
          <c:idx val="2"/>
          <c:order val="2"/>
          <c:tx>
            <c:strRef>
              <c:f>'Ark1'!$D$1</c:f>
              <c:strCache>
                <c:ptCount val="1"/>
                <c:pt idx="0">
                  <c:v>Serie 3</c:v>
                </c:pt>
              </c:strCache>
            </c:strRef>
          </c:tx>
          <c:spPr>
            <a:solidFill>
              <a:srgbClr val="575756"/>
            </a:solidFill>
            <a:ln>
              <a:noFill/>
            </a:ln>
            <a:effectLst/>
          </c:spPr>
          <c:invertIfNegative val="0"/>
          <c:dPt>
            <c:idx val="0"/>
            <c:invertIfNegative val="0"/>
            <c:bubble3D val="0"/>
            <c:spPr>
              <a:solidFill>
                <a:srgbClr val="575756"/>
              </a:solidFill>
              <a:ln>
                <a:solidFill>
                  <a:schemeClr val="accent6"/>
                </a:solidFill>
              </a:ln>
              <a:effectLst/>
            </c:spPr>
            <c:extLst>
              <c:ext xmlns:c16="http://schemas.microsoft.com/office/drawing/2014/chart" uri="{C3380CC4-5D6E-409C-BE32-E72D297353CC}">
                <c16:uniqueId val="{00000004-0318-5542-9B29-CB64CC980DC9}"/>
              </c:ext>
            </c:extLst>
          </c:dPt>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318-5542-9B29-CB64CC980DC9}"/>
            </c:ext>
          </c:extLst>
        </c:ser>
        <c:dLbls>
          <c:showLegendKey val="0"/>
          <c:showVal val="0"/>
          <c:showCatName val="0"/>
          <c:showSerName val="0"/>
          <c:showPercent val="0"/>
          <c:showBubbleSize val="0"/>
        </c:dLbls>
        <c:gapWidth val="150"/>
        <c:overlap val="100"/>
        <c:axId val="611198016"/>
        <c:axId val="611199744"/>
      </c:barChart>
      <c:catAx>
        <c:axId val="61119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11199744"/>
        <c:crosses val="autoZero"/>
        <c:auto val="1"/>
        <c:lblAlgn val="ctr"/>
        <c:lblOffset val="100"/>
        <c:noMultiLvlLbl val="0"/>
      </c:catAx>
      <c:valAx>
        <c:axId val="611199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1119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tx>
            <c:strRef>
              <c:f>'Ark1'!$B$1</c:f>
              <c:strCache>
                <c:ptCount val="1"/>
                <c:pt idx="0">
                  <c:v>Serie 1</c:v>
                </c:pt>
              </c:strCache>
            </c:strRef>
          </c:tx>
          <c:spPr>
            <a:solidFill>
              <a:schemeClr val="accent1"/>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999-F841-AE1C-CD03D6E21BE0}"/>
            </c:ext>
          </c:extLst>
        </c:ser>
        <c:ser>
          <c:idx val="1"/>
          <c:order val="1"/>
          <c:tx>
            <c:strRef>
              <c:f>'Ark1'!$C$1</c:f>
              <c:strCache>
                <c:ptCount val="1"/>
                <c:pt idx="0">
                  <c:v>Serie 2</c:v>
                </c:pt>
              </c:strCache>
            </c:strRef>
          </c:tx>
          <c:spPr>
            <a:solidFill>
              <a:schemeClr val="accent2"/>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999-F841-AE1C-CD03D6E21BE0}"/>
            </c:ext>
          </c:extLst>
        </c:ser>
        <c:dLbls>
          <c:showLegendKey val="0"/>
          <c:showVal val="0"/>
          <c:showCatName val="0"/>
          <c:showSerName val="0"/>
          <c:showPercent val="0"/>
          <c:showBubbleSize val="0"/>
        </c:dLbls>
        <c:gapWidth val="150"/>
        <c:overlap val="100"/>
        <c:axId val="611198016"/>
        <c:axId val="611199744"/>
      </c:barChart>
      <c:catAx>
        <c:axId val="61119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11199744"/>
        <c:crosses val="autoZero"/>
        <c:auto val="1"/>
        <c:lblAlgn val="ctr"/>
        <c:lblOffset val="100"/>
        <c:noMultiLvlLbl val="0"/>
      </c:catAx>
      <c:valAx>
        <c:axId val="611199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1119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343-094E-92AB-6404D1F9CD7F}"/>
            </c:ext>
          </c:extLst>
        </c:ser>
        <c:ser>
          <c:idx val="1"/>
          <c:order val="1"/>
          <c:tx>
            <c:strRef>
              <c:f>'Ark1'!$C$1</c:f>
              <c:strCache>
                <c:ptCount val="1"/>
                <c:pt idx="0">
                  <c:v>Serie 2</c:v>
                </c:pt>
              </c:strCache>
            </c:strRef>
          </c:tx>
          <c:spPr>
            <a:solidFill>
              <a:srgbClr val="575756">
                <a:alpha val="70000"/>
              </a:srgbClr>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343-094E-92AB-6404D1F9CD7F}"/>
            </c:ext>
          </c:extLst>
        </c:ser>
        <c:ser>
          <c:idx val="2"/>
          <c:order val="2"/>
          <c:tx>
            <c:strRef>
              <c:f>'Ark1'!$D$1</c:f>
              <c:strCache>
                <c:ptCount val="1"/>
                <c:pt idx="0">
                  <c:v>Serie 3</c:v>
                </c:pt>
              </c:strCache>
            </c:strRef>
          </c:tx>
          <c:spPr>
            <a:solidFill>
              <a:srgbClr val="575756">
                <a:alpha val="40000"/>
              </a:srgbClr>
            </a:solidFill>
            <a:ln>
              <a:noFill/>
            </a:ln>
            <a:effectLst/>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343-094E-92AB-6404D1F9CD7F}"/>
            </c:ext>
          </c:extLst>
        </c:ser>
        <c:dLbls>
          <c:showLegendKey val="0"/>
          <c:showVal val="0"/>
          <c:showCatName val="0"/>
          <c:showSerName val="0"/>
          <c:showPercent val="0"/>
          <c:showBubbleSize val="0"/>
        </c:dLbls>
        <c:gapWidth val="219"/>
        <c:overlap val="-27"/>
        <c:axId val="1188010239"/>
        <c:axId val="1188011967"/>
      </c:barChart>
      <c:catAx>
        <c:axId val="118801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1967"/>
        <c:crosses val="autoZero"/>
        <c:auto val="1"/>
        <c:lblAlgn val="ctr"/>
        <c:lblOffset val="100"/>
        <c:noMultiLvlLbl val="0"/>
      </c:catAx>
      <c:valAx>
        <c:axId val="11880119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0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Serie 1</c:v>
                </c:pt>
              </c:strCache>
            </c:strRef>
          </c:tx>
          <c:spPr>
            <a:solidFill>
              <a:schemeClr val="accent2"/>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343-094E-92AB-6404D1F9CD7F}"/>
            </c:ext>
          </c:extLst>
        </c:ser>
        <c:ser>
          <c:idx val="1"/>
          <c:order val="1"/>
          <c:tx>
            <c:strRef>
              <c:f>'Ark1'!$C$1</c:f>
              <c:strCache>
                <c:ptCount val="1"/>
                <c:pt idx="0">
                  <c:v>Serie 2</c:v>
                </c:pt>
              </c:strCache>
            </c:strRef>
          </c:tx>
          <c:spPr>
            <a:solidFill>
              <a:srgbClr val="575756">
                <a:alpha val="70000"/>
              </a:srgbClr>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343-094E-92AB-6404D1F9CD7F}"/>
            </c:ext>
          </c:extLst>
        </c:ser>
        <c:ser>
          <c:idx val="2"/>
          <c:order val="2"/>
          <c:tx>
            <c:strRef>
              <c:f>'Ark1'!$D$1</c:f>
              <c:strCache>
                <c:ptCount val="1"/>
                <c:pt idx="0">
                  <c:v>Serie 3</c:v>
                </c:pt>
              </c:strCache>
            </c:strRef>
          </c:tx>
          <c:spPr>
            <a:solidFill>
              <a:srgbClr val="575756">
                <a:alpha val="40000"/>
              </a:srgbClr>
            </a:solidFill>
            <a:ln>
              <a:noFill/>
            </a:ln>
            <a:effectLst/>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343-094E-92AB-6404D1F9CD7F}"/>
            </c:ext>
          </c:extLst>
        </c:ser>
        <c:dLbls>
          <c:showLegendKey val="0"/>
          <c:showVal val="0"/>
          <c:showCatName val="0"/>
          <c:showSerName val="0"/>
          <c:showPercent val="0"/>
          <c:showBubbleSize val="0"/>
        </c:dLbls>
        <c:gapWidth val="219"/>
        <c:overlap val="-27"/>
        <c:axId val="1188010239"/>
        <c:axId val="1188011967"/>
      </c:barChart>
      <c:catAx>
        <c:axId val="118801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1967"/>
        <c:crosses val="autoZero"/>
        <c:auto val="1"/>
        <c:lblAlgn val="ctr"/>
        <c:lblOffset val="100"/>
        <c:noMultiLvlLbl val="0"/>
      </c:catAx>
      <c:valAx>
        <c:axId val="11880119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0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Serie 1</c:v>
                </c:pt>
              </c:strCache>
            </c:strRef>
          </c:tx>
          <c:spPr>
            <a:solidFill>
              <a:schemeClr val="accent4"/>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343-094E-92AB-6404D1F9CD7F}"/>
            </c:ext>
          </c:extLst>
        </c:ser>
        <c:ser>
          <c:idx val="1"/>
          <c:order val="1"/>
          <c:tx>
            <c:strRef>
              <c:f>'Ark1'!$C$1</c:f>
              <c:strCache>
                <c:ptCount val="1"/>
                <c:pt idx="0">
                  <c:v>Serie 2</c:v>
                </c:pt>
              </c:strCache>
            </c:strRef>
          </c:tx>
          <c:spPr>
            <a:solidFill>
              <a:srgbClr val="575756">
                <a:alpha val="70000"/>
              </a:srgbClr>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343-094E-92AB-6404D1F9CD7F}"/>
            </c:ext>
          </c:extLst>
        </c:ser>
        <c:ser>
          <c:idx val="2"/>
          <c:order val="2"/>
          <c:tx>
            <c:strRef>
              <c:f>'Ark1'!$D$1</c:f>
              <c:strCache>
                <c:ptCount val="1"/>
                <c:pt idx="0">
                  <c:v>Serie 3</c:v>
                </c:pt>
              </c:strCache>
            </c:strRef>
          </c:tx>
          <c:spPr>
            <a:solidFill>
              <a:srgbClr val="575756">
                <a:alpha val="40000"/>
              </a:srgbClr>
            </a:solidFill>
            <a:ln>
              <a:noFill/>
            </a:ln>
            <a:effectLst/>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343-094E-92AB-6404D1F9CD7F}"/>
            </c:ext>
          </c:extLst>
        </c:ser>
        <c:dLbls>
          <c:showLegendKey val="0"/>
          <c:showVal val="0"/>
          <c:showCatName val="0"/>
          <c:showSerName val="0"/>
          <c:showPercent val="0"/>
          <c:showBubbleSize val="0"/>
        </c:dLbls>
        <c:gapWidth val="219"/>
        <c:overlap val="-27"/>
        <c:axId val="1188010239"/>
        <c:axId val="1188011967"/>
      </c:barChart>
      <c:catAx>
        <c:axId val="118801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1967"/>
        <c:crosses val="autoZero"/>
        <c:auto val="1"/>
        <c:lblAlgn val="ctr"/>
        <c:lblOffset val="100"/>
        <c:noMultiLvlLbl val="0"/>
      </c:catAx>
      <c:valAx>
        <c:axId val="11880119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88010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983-0341-976B-31A9764E54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FB-2240-8E80-3073048031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FB-2240-8E80-3073048031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FB-2240-8E80-307304803144}"/>
              </c:ext>
            </c:extLst>
          </c:dPt>
          <c:cat>
            <c:strRef>
              <c:f>'Ark1'!$A$2:$A$5</c:f>
              <c:strCache>
                <c:ptCount val="4"/>
                <c:pt idx="0">
                  <c:v>1. kvartal</c:v>
                </c:pt>
                <c:pt idx="1">
                  <c:v>2. kvartal</c:v>
                </c:pt>
                <c:pt idx="2">
                  <c:v>3. kvartal</c:v>
                </c:pt>
                <c:pt idx="3">
                  <c:v>4. kvartal</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983-0341-976B-31A9764E542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doughnut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22-F84F-9B08-57050CC6399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22-F84F-9B08-57050CC6399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2-9CEF-C149-BA57-872B41CC17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A22-F84F-9B08-57050CC63990}"/>
              </c:ext>
            </c:extLst>
          </c:dPt>
          <c:cat>
            <c:strRef>
              <c:f>'Ark1'!$A$2:$A$5</c:f>
              <c:strCache>
                <c:ptCount val="4"/>
                <c:pt idx="0">
                  <c:v>1. kvartal</c:v>
                </c:pt>
                <c:pt idx="1">
                  <c:v>2. kvartal</c:v>
                </c:pt>
                <c:pt idx="2">
                  <c:v>3. kvartal</c:v>
                </c:pt>
                <c:pt idx="3">
                  <c:v>4. kvartal</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CEF-C149-BA57-872B41CC176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983-0341-976B-31A9764E542B}"/>
              </c:ext>
            </c:extLst>
          </c:dPt>
          <c:dPt>
            <c:idx val="1"/>
            <c:bubble3D val="0"/>
            <c:spPr>
              <a:solidFill>
                <a:srgbClr val="575756"/>
              </a:solidFill>
              <a:ln w="19050">
                <a:solidFill>
                  <a:schemeClr val="lt1"/>
                </a:solidFill>
              </a:ln>
              <a:effectLst/>
            </c:spPr>
            <c:extLst>
              <c:ext xmlns:c16="http://schemas.microsoft.com/office/drawing/2014/chart" uri="{C3380CC4-5D6E-409C-BE32-E72D297353CC}">
                <c16:uniqueId val="{00000003-03FB-2240-8E80-307304803144}"/>
              </c:ext>
            </c:extLst>
          </c:dPt>
          <c:dPt>
            <c:idx val="2"/>
            <c:bubble3D val="0"/>
            <c:spPr>
              <a:solidFill>
                <a:srgbClr val="575756">
                  <a:alpha val="70000"/>
                </a:srgbClr>
              </a:solidFill>
              <a:ln w="19050">
                <a:solidFill>
                  <a:schemeClr val="lt1"/>
                </a:solidFill>
              </a:ln>
              <a:effectLst/>
            </c:spPr>
            <c:extLst>
              <c:ext xmlns:c16="http://schemas.microsoft.com/office/drawing/2014/chart" uri="{C3380CC4-5D6E-409C-BE32-E72D297353CC}">
                <c16:uniqueId val="{00000005-03FB-2240-8E80-307304803144}"/>
              </c:ext>
            </c:extLst>
          </c:dPt>
          <c:dPt>
            <c:idx val="3"/>
            <c:bubble3D val="0"/>
            <c:spPr>
              <a:solidFill>
                <a:schemeClr val="accent5">
                  <a:alpha val="40000"/>
                </a:schemeClr>
              </a:solidFill>
              <a:ln w="19050">
                <a:solidFill>
                  <a:schemeClr val="lt1"/>
                </a:solidFill>
              </a:ln>
              <a:effectLst/>
            </c:spPr>
            <c:extLst>
              <c:ext xmlns:c16="http://schemas.microsoft.com/office/drawing/2014/chart" uri="{C3380CC4-5D6E-409C-BE32-E72D297353CC}">
                <c16:uniqueId val="{00000007-03FB-2240-8E80-307304803144}"/>
              </c:ext>
            </c:extLst>
          </c:dPt>
          <c:cat>
            <c:strRef>
              <c:f>'Ark1'!$A$2:$A$5</c:f>
              <c:strCache>
                <c:ptCount val="4"/>
                <c:pt idx="0">
                  <c:v>1. kvartal</c:v>
                </c:pt>
                <c:pt idx="1">
                  <c:v>2. kvartal</c:v>
                </c:pt>
                <c:pt idx="2">
                  <c:v>3. kvartal</c:v>
                </c:pt>
                <c:pt idx="3">
                  <c:v>4. kvartal</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983-0341-976B-31A9764E542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doughnut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22-F84F-9B08-57050CC6399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A22-F84F-9B08-57050CC63990}"/>
              </c:ext>
            </c:extLst>
          </c:dPt>
          <c:dPt>
            <c:idx val="2"/>
            <c:bubble3D val="0"/>
            <c:spPr>
              <a:solidFill>
                <a:schemeClr val="accent5">
                  <a:alpha val="70000"/>
                </a:schemeClr>
              </a:solidFill>
              <a:ln w="19050">
                <a:solidFill>
                  <a:schemeClr val="lt1"/>
                </a:solidFill>
              </a:ln>
              <a:effectLst/>
            </c:spPr>
            <c:extLst>
              <c:ext xmlns:c16="http://schemas.microsoft.com/office/drawing/2014/chart" uri="{C3380CC4-5D6E-409C-BE32-E72D297353CC}">
                <c16:uniqueId val="{00000002-9CEF-C149-BA57-872B41CC1761}"/>
              </c:ext>
            </c:extLst>
          </c:dPt>
          <c:dPt>
            <c:idx val="3"/>
            <c:bubble3D val="0"/>
            <c:spPr>
              <a:solidFill>
                <a:schemeClr val="accent5">
                  <a:alpha val="40000"/>
                </a:schemeClr>
              </a:solidFill>
              <a:ln w="19050">
                <a:solidFill>
                  <a:schemeClr val="lt1"/>
                </a:solidFill>
              </a:ln>
              <a:effectLst/>
            </c:spPr>
            <c:extLst>
              <c:ext xmlns:c16="http://schemas.microsoft.com/office/drawing/2014/chart" uri="{C3380CC4-5D6E-409C-BE32-E72D297353CC}">
                <c16:uniqueId val="{00000007-1A22-F84F-9B08-57050CC63990}"/>
              </c:ext>
            </c:extLst>
          </c:dPt>
          <c:cat>
            <c:strRef>
              <c:f>'Ark1'!$A$2:$A$5</c:f>
              <c:strCache>
                <c:ptCount val="4"/>
                <c:pt idx="0">
                  <c:v>1. kvartal</c:v>
                </c:pt>
                <c:pt idx="1">
                  <c:v>2. kvartal</c:v>
                </c:pt>
                <c:pt idx="2">
                  <c:v>3. kvartal</c:v>
                </c:pt>
                <c:pt idx="3">
                  <c:v>4. kvartal</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CEF-C149-BA57-872B41CC176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983-0341-976B-31A9764E542B}"/>
              </c:ext>
            </c:extLst>
          </c:dPt>
          <c:dPt>
            <c:idx val="1"/>
            <c:bubble3D val="0"/>
            <c:spPr>
              <a:solidFill>
                <a:schemeClr val="accent1">
                  <a:alpha val="80000"/>
                </a:schemeClr>
              </a:solidFill>
              <a:ln w="19050">
                <a:solidFill>
                  <a:schemeClr val="lt1"/>
                </a:solidFill>
              </a:ln>
              <a:effectLst/>
            </c:spPr>
            <c:extLst>
              <c:ext xmlns:c16="http://schemas.microsoft.com/office/drawing/2014/chart" uri="{C3380CC4-5D6E-409C-BE32-E72D297353CC}">
                <c16:uniqueId val="{00000003-03FB-2240-8E80-307304803144}"/>
              </c:ext>
            </c:extLst>
          </c:dPt>
          <c:dPt>
            <c:idx val="2"/>
            <c:bubble3D val="0"/>
            <c:spPr>
              <a:solidFill>
                <a:schemeClr val="accent1">
                  <a:alpha val="60000"/>
                </a:schemeClr>
              </a:solidFill>
              <a:ln w="19050">
                <a:solidFill>
                  <a:schemeClr val="lt1"/>
                </a:solidFill>
              </a:ln>
              <a:effectLst/>
            </c:spPr>
            <c:extLst>
              <c:ext xmlns:c16="http://schemas.microsoft.com/office/drawing/2014/chart" uri="{C3380CC4-5D6E-409C-BE32-E72D297353CC}">
                <c16:uniqueId val="{00000005-03FB-2240-8E80-307304803144}"/>
              </c:ext>
            </c:extLst>
          </c:dPt>
          <c:dPt>
            <c:idx val="3"/>
            <c:bubble3D val="0"/>
            <c:spPr>
              <a:solidFill>
                <a:schemeClr val="accent1">
                  <a:alpha val="40000"/>
                </a:schemeClr>
              </a:solidFill>
              <a:ln w="19050">
                <a:solidFill>
                  <a:schemeClr val="lt1"/>
                </a:solidFill>
              </a:ln>
              <a:effectLst/>
            </c:spPr>
            <c:extLst>
              <c:ext xmlns:c16="http://schemas.microsoft.com/office/drawing/2014/chart" uri="{C3380CC4-5D6E-409C-BE32-E72D297353CC}">
                <c16:uniqueId val="{00000007-03FB-2240-8E80-307304803144}"/>
              </c:ext>
            </c:extLst>
          </c:dPt>
          <c:cat>
            <c:strRef>
              <c:f>'Ark1'!$A$2:$A$5</c:f>
              <c:strCache>
                <c:ptCount val="4"/>
                <c:pt idx="0">
                  <c:v>1. kvartal</c:v>
                </c:pt>
                <c:pt idx="1">
                  <c:v>2. kvartal</c:v>
                </c:pt>
                <c:pt idx="2">
                  <c:v>3. kvartal</c:v>
                </c:pt>
                <c:pt idx="3">
                  <c:v>4. kvartal</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983-0341-976B-31A9764E542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71DC58-C114-F04C-B550-452FA2BDEEF1}" type="datetimeFigureOut">
              <a:rPr lang="da-DK" smtClean="0"/>
              <a:t>12-12-2025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83C40-E105-D846-A93B-9A499B8F78A7}" type="slidenum">
              <a:rPr lang="da-DK" smtClean="0"/>
              <a:t>‹nr.›</a:t>
            </a:fld>
            <a:endParaRPr lang="da-DK"/>
          </a:p>
        </p:txBody>
      </p:sp>
    </p:spTree>
    <p:extLst>
      <p:ext uri="{BB962C8B-B14F-4D97-AF65-F5344CB8AC3E}">
        <p14:creationId xmlns:p14="http://schemas.microsoft.com/office/powerpoint/2010/main" val="170604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C783C40-E105-D846-A93B-9A499B8F78A7}" type="slidenum">
              <a:rPr lang="da-DK" smtClean="0"/>
              <a:t>1</a:t>
            </a:fld>
            <a:endParaRPr lang="da-DK"/>
          </a:p>
        </p:txBody>
      </p:sp>
    </p:spTree>
    <p:extLst>
      <p:ext uri="{BB962C8B-B14F-4D97-AF65-F5344CB8AC3E}">
        <p14:creationId xmlns:p14="http://schemas.microsoft.com/office/powerpoint/2010/main" val="2824685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pic>
        <p:nvPicPr>
          <p:cNvPr id="9" name="Billede 8" descr="Et billede, der indeholder tøj, person, Ansigt, menneske&#10;&#10;Automatisk genereret beskrivelse">
            <a:extLst>
              <a:ext uri="{FF2B5EF4-FFF2-40B4-BE49-F238E27FC236}">
                <a16:creationId xmlns:a16="http://schemas.microsoft.com/office/drawing/2014/main" id="{5FDD728C-934C-8752-889E-33472DCD79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2873" y="498363"/>
            <a:ext cx="11242438" cy="5861273"/>
          </a:xfrm>
          <a:prstGeom prst="rect">
            <a:avLst/>
          </a:prstGeom>
        </p:spPr>
      </p:pic>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rgbClr val="513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F7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5" name="Pladsholder til indhold 4">
            <a:extLst>
              <a:ext uri="{FF2B5EF4-FFF2-40B4-BE49-F238E27FC236}">
                <a16:creationId xmlns:a16="http://schemas.microsoft.com/office/drawing/2014/main" id="{63190662-707B-E26E-8296-7FC615B0787B}"/>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8" name="Pladsholder til indhold 7">
            <a:extLst>
              <a:ext uri="{FF2B5EF4-FFF2-40B4-BE49-F238E27FC236}">
                <a16:creationId xmlns:a16="http://schemas.microsoft.com/office/drawing/2014/main" id="{0BD8C5F5-E3B9-8B20-DE93-6E1219013D21}"/>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Tree>
    <p:extLst>
      <p:ext uri="{BB962C8B-B14F-4D97-AF65-F5344CB8AC3E}">
        <p14:creationId xmlns:p14="http://schemas.microsoft.com/office/powerpoint/2010/main" val="305738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4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indhold 4">
            <a:extLst>
              <a:ext uri="{FF2B5EF4-FFF2-40B4-BE49-F238E27FC236}">
                <a16:creationId xmlns:a16="http://schemas.microsoft.com/office/drawing/2014/main" id="{63190662-707B-E26E-8296-7FC615B0787B}"/>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8" name="Pladsholder til indhold 7">
            <a:extLst>
              <a:ext uri="{FF2B5EF4-FFF2-40B4-BE49-F238E27FC236}">
                <a16:creationId xmlns:a16="http://schemas.microsoft.com/office/drawing/2014/main" id="{0BD8C5F5-E3B9-8B20-DE93-6E1219013D21}"/>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
        <p:nvSpPr>
          <p:cNvPr id="7" name="Pladsholder til indhold 6">
            <a:extLst>
              <a:ext uri="{FF2B5EF4-FFF2-40B4-BE49-F238E27FC236}">
                <a16:creationId xmlns:a16="http://schemas.microsoft.com/office/drawing/2014/main" id="{728ADCA1-0D56-9BDC-B3B3-3F34F8D63F66}"/>
              </a:ext>
            </a:extLst>
          </p:cNvPr>
          <p:cNvSpPr>
            <a:spLocks noGrp="1"/>
          </p:cNvSpPr>
          <p:nvPr>
            <p:ph sz="quarter" idx="12"/>
          </p:nvPr>
        </p:nvSpPr>
        <p:spPr>
          <a:xfrm>
            <a:off x="452439" y="498475"/>
            <a:ext cx="11242438" cy="5842690"/>
          </a:xfrm>
          <a:prstGeom prst="rect">
            <a:avLst/>
          </a:prstGeom>
        </p:spPr>
        <p:txBody>
          <a:bodyPr/>
          <a:lstStyle>
            <a:lvl1pPr marL="0" indent="0">
              <a:buNone/>
              <a:defRPr/>
            </a:lvl1pPr>
          </a:lstStyle>
          <a:p>
            <a:pPr lvl="0"/>
            <a:r>
              <a:rPr lang="da-DK"/>
              <a:t>Klik for at redigere teksttypografierne i masteren</a:t>
            </a:r>
          </a:p>
        </p:txBody>
      </p:sp>
      <p:sp>
        <p:nvSpPr>
          <p:cNvPr id="4" name="Rektangel 3">
            <a:extLst>
              <a:ext uri="{FF2B5EF4-FFF2-40B4-BE49-F238E27FC236}">
                <a16:creationId xmlns:a16="http://schemas.microsoft.com/office/drawing/2014/main" id="{C3765D9B-9FA7-9F54-BCAC-3E59B839795A}"/>
              </a:ext>
            </a:extLst>
          </p:cNvPr>
          <p:cNvSpPr/>
          <p:nvPr userDrawn="1"/>
        </p:nvSpPr>
        <p:spPr>
          <a:xfrm>
            <a:off x="8676167" y="5592726"/>
            <a:ext cx="3515833" cy="1265274"/>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9" name="Billede 8" descr="Et billede, der indeholder Font/skrifttype, tekst, Grafik, logo&#10;&#10;Automatisk genereret beskrivelse">
            <a:extLst>
              <a:ext uri="{FF2B5EF4-FFF2-40B4-BE49-F238E27FC236}">
                <a16:creationId xmlns:a16="http://schemas.microsoft.com/office/drawing/2014/main" id="{8439D044-FAB4-F24A-52BF-59A2B0AF5A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Tree>
    <p:extLst>
      <p:ext uri="{BB962C8B-B14F-4D97-AF65-F5344CB8AC3E}">
        <p14:creationId xmlns:p14="http://schemas.microsoft.com/office/powerpoint/2010/main" val="331548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pic>
        <p:nvPicPr>
          <p:cNvPr id="9" name="Billede 8" descr="Et billede, der indeholder tøj, person, Ansigt, menneske&#10;&#10;Automatisk genereret beskrivelse">
            <a:extLst>
              <a:ext uri="{FF2B5EF4-FFF2-40B4-BE49-F238E27FC236}">
                <a16:creationId xmlns:a16="http://schemas.microsoft.com/office/drawing/2014/main" id="{5FDD728C-934C-8752-889E-33472DCD79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2873" y="498363"/>
            <a:ext cx="11242438" cy="5861273"/>
          </a:xfrm>
          <a:prstGeom prst="rect">
            <a:avLst/>
          </a:prstGeom>
        </p:spPr>
      </p:pic>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rgbClr val="6E8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4" name="Pladsholder til indhold 4">
            <a:extLst>
              <a:ext uri="{FF2B5EF4-FFF2-40B4-BE49-F238E27FC236}">
                <a16:creationId xmlns:a16="http://schemas.microsoft.com/office/drawing/2014/main" id="{929AA7C1-93BA-CD29-8DB2-F649BEB866D8}"/>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5" name="Pladsholder til indhold 7">
            <a:extLst>
              <a:ext uri="{FF2B5EF4-FFF2-40B4-BE49-F238E27FC236}">
                <a16:creationId xmlns:a16="http://schemas.microsoft.com/office/drawing/2014/main" id="{C4EEA447-8672-28F0-6BAF-A9EFE90B9CB9}"/>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Tree>
    <p:extLst>
      <p:ext uri="{BB962C8B-B14F-4D97-AF65-F5344CB8AC3E}">
        <p14:creationId xmlns:p14="http://schemas.microsoft.com/office/powerpoint/2010/main" val="409384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5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indhold 4">
            <a:extLst>
              <a:ext uri="{FF2B5EF4-FFF2-40B4-BE49-F238E27FC236}">
                <a16:creationId xmlns:a16="http://schemas.microsoft.com/office/drawing/2014/main" id="{63190662-707B-E26E-8296-7FC615B0787B}"/>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8" name="Pladsholder til indhold 7">
            <a:extLst>
              <a:ext uri="{FF2B5EF4-FFF2-40B4-BE49-F238E27FC236}">
                <a16:creationId xmlns:a16="http://schemas.microsoft.com/office/drawing/2014/main" id="{0BD8C5F5-E3B9-8B20-DE93-6E1219013D21}"/>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
        <p:nvSpPr>
          <p:cNvPr id="7" name="Pladsholder til indhold 6">
            <a:extLst>
              <a:ext uri="{FF2B5EF4-FFF2-40B4-BE49-F238E27FC236}">
                <a16:creationId xmlns:a16="http://schemas.microsoft.com/office/drawing/2014/main" id="{728ADCA1-0D56-9BDC-B3B3-3F34F8D63F66}"/>
              </a:ext>
            </a:extLst>
          </p:cNvPr>
          <p:cNvSpPr>
            <a:spLocks noGrp="1"/>
          </p:cNvSpPr>
          <p:nvPr>
            <p:ph sz="quarter" idx="12"/>
          </p:nvPr>
        </p:nvSpPr>
        <p:spPr>
          <a:xfrm>
            <a:off x="452439" y="498475"/>
            <a:ext cx="11242438" cy="5842690"/>
          </a:xfrm>
          <a:prstGeom prst="rect">
            <a:avLst/>
          </a:prstGeom>
        </p:spPr>
        <p:txBody>
          <a:bodyPr/>
          <a:lstStyle>
            <a:lvl1pPr marL="0" indent="0">
              <a:buNone/>
              <a:defRPr/>
            </a:lvl1pPr>
          </a:lstStyle>
          <a:p>
            <a:pPr lvl="0"/>
            <a:r>
              <a:rPr lang="da-DK"/>
              <a:t>Klik for at redigere teksttypografierne i masteren</a:t>
            </a:r>
          </a:p>
        </p:txBody>
      </p:sp>
      <p:sp>
        <p:nvSpPr>
          <p:cNvPr id="4" name="Rektangel 3">
            <a:extLst>
              <a:ext uri="{FF2B5EF4-FFF2-40B4-BE49-F238E27FC236}">
                <a16:creationId xmlns:a16="http://schemas.microsoft.com/office/drawing/2014/main" id="{C3765D9B-9FA7-9F54-BCAC-3E59B839795A}"/>
              </a:ext>
            </a:extLst>
          </p:cNvPr>
          <p:cNvSpPr/>
          <p:nvPr userDrawn="1"/>
        </p:nvSpPr>
        <p:spPr>
          <a:xfrm>
            <a:off x="8676167" y="5592726"/>
            <a:ext cx="3515833" cy="1265274"/>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9" name="Billede 8" descr="Et billede, der indeholder Font/skrifttype, tekst, Grafik, logo&#10;&#10;Automatisk genereret beskrivelse">
            <a:extLst>
              <a:ext uri="{FF2B5EF4-FFF2-40B4-BE49-F238E27FC236}">
                <a16:creationId xmlns:a16="http://schemas.microsoft.com/office/drawing/2014/main" id="{8439D044-FAB4-F24A-52BF-59A2B0AF5A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Tree>
    <p:extLst>
      <p:ext uri="{BB962C8B-B14F-4D97-AF65-F5344CB8AC3E}">
        <p14:creationId xmlns:p14="http://schemas.microsoft.com/office/powerpoint/2010/main" val="4160835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slide">
    <p:bg>
      <p:bgPr>
        <a:solidFill>
          <a:srgbClr val="51313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sp>
        <p:nvSpPr>
          <p:cNvPr id="6" name="Pladsholder til slidenummer 5">
            <a:extLst>
              <a:ext uri="{FF2B5EF4-FFF2-40B4-BE49-F238E27FC236}">
                <a16:creationId xmlns:a16="http://schemas.microsoft.com/office/drawing/2014/main" id="{FFEC8537-3D7E-8CF6-D07A-894449B3B09C}"/>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ekstfelt 10">
            <a:extLst>
              <a:ext uri="{FF2B5EF4-FFF2-40B4-BE49-F238E27FC236}">
                <a16:creationId xmlns:a16="http://schemas.microsoft.com/office/drawing/2014/main" id="{8FDB14BE-A3A8-2EC9-C318-0D8AEE83E785}"/>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13" name="Lige forbindelse 12">
            <a:extLst>
              <a:ext uri="{FF2B5EF4-FFF2-40B4-BE49-F238E27FC236}">
                <a16:creationId xmlns:a16="http://schemas.microsoft.com/office/drawing/2014/main" id="{CDB3183C-8F9B-A520-5A76-5779C2E3D103}"/>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5717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F7EBE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rgbClr val="513133"/>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rgbClr val="513133"/>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1F274809-FBCC-A1DA-FA4D-ADBD3CC1F4A3}"/>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7DE1F2E7-90B3-B299-FE15-316364F7AFD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F4BB8701-6B17-D519-9954-17CEC495E7A2}"/>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53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8_Titelsli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tx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1F274809-FBCC-A1DA-FA4D-ADBD3CC1F4A3}"/>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7DE1F2E7-90B3-B299-FE15-316364F7AFD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F4BB8701-6B17-D519-9954-17CEC495E7A2}"/>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0617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elslide">
    <p:bg>
      <p:bgPr>
        <a:solidFill>
          <a:srgbClr val="6E8D7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939D279F-8E83-AD7C-2F5C-33D16B1FBD0C}"/>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2A1878AF-5668-8491-B4AA-426EF55E8361}"/>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13206EA8-FC3D-746D-BDD4-F8081763EC40}"/>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4443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0_Titelslide">
    <p:bg>
      <p:bgPr>
        <a:solidFill>
          <a:srgbClr val="76878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939D279F-8E83-AD7C-2F5C-33D16B1FBD0C}"/>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2A1878AF-5668-8491-B4AA-426EF55E8361}"/>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13206EA8-FC3D-746D-BDD4-F8081763EC40}"/>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0521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Titelslide">
    <p:bg>
      <p:bgPr>
        <a:solidFill>
          <a:srgbClr val="57575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54401FF2-853B-D236-2ABB-7D9C173D86CE}"/>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6DC822A3-C082-32F4-8543-797B1BF6ED7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7E908C02-ACAB-74FB-F9CE-EF911CCE022A}"/>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029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elslide">
    <p:bg>
      <p:bgPr>
        <a:solidFill>
          <a:srgbClr val="51313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2014330"/>
            <a:ext cx="9144000" cy="3273277"/>
          </a:xfrm>
          <a:prstGeom prst="rect">
            <a:avLst/>
          </a:prstGeom>
        </p:spPr>
        <p:txBody>
          <a:bodyPr anchor="b"/>
          <a:lstStyle>
            <a:lvl1pPr algn="ctr">
              <a:defRPr sz="5400" i="1">
                <a:solidFill>
                  <a:schemeClr val="bg1"/>
                </a:solidFill>
                <a:latin typeface="Trebuchet MS" panose="020B0703020202090204" pitchFamily="34" charset="0"/>
              </a:defRPr>
            </a:lvl1pPr>
          </a:lstStyle>
          <a:p>
            <a:r>
              <a:rPr lang="da-DK" dirty="0"/>
              <a:t>”Her kan du indsætte et citat, som du gerne vil fremhæve i din præsentation”</a:t>
            </a:r>
          </a:p>
        </p:txBody>
      </p:sp>
      <p:sp>
        <p:nvSpPr>
          <p:cNvPr id="6" name="Pladsholder til slidenummer 5">
            <a:extLst>
              <a:ext uri="{FF2B5EF4-FFF2-40B4-BE49-F238E27FC236}">
                <a16:creationId xmlns:a16="http://schemas.microsoft.com/office/drawing/2014/main" id="{FFEC8537-3D7E-8CF6-D07A-894449B3B09C}"/>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ekstfelt 10">
            <a:extLst>
              <a:ext uri="{FF2B5EF4-FFF2-40B4-BE49-F238E27FC236}">
                <a16:creationId xmlns:a16="http://schemas.microsoft.com/office/drawing/2014/main" id="{8FDB14BE-A3A8-2EC9-C318-0D8AEE83E785}"/>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13" name="Lige forbindelse 12">
            <a:extLst>
              <a:ext uri="{FF2B5EF4-FFF2-40B4-BE49-F238E27FC236}">
                <a16:creationId xmlns:a16="http://schemas.microsoft.com/office/drawing/2014/main" id="{CDB3183C-8F9B-A520-5A76-5779C2E3D103}"/>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5214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0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rgbClr val="513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F7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5" name="Pladsholder til indhold 4">
            <a:extLst>
              <a:ext uri="{FF2B5EF4-FFF2-40B4-BE49-F238E27FC236}">
                <a16:creationId xmlns:a16="http://schemas.microsoft.com/office/drawing/2014/main" id="{63190662-707B-E26E-8296-7FC615B0787B}"/>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8" name="Pladsholder til indhold 7">
            <a:extLst>
              <a:ext uri="{FF2B5EF4-FFF2-40B4-BE49-F238E27FC236}">
                <a16:creationId xmlns:a16="http://schemas.microsoft.com/office/drawing/2014/main" id="{0BD8C5F5-E3B9-8B20-DE93-6E1219013D21}"/>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
        <p:nvSpPr>
          <p:cNvPr id="7" name="Pladsholder til indhold 6">
            <a:extLst>
              <a:ext uri="{FF2B5EF4-FFF2-40B4-BE49-F238E27FC236}">
                <a16:creationId xmlns:a16="http://schemas.microsoft.com/office/drawing/2014/main" id="{728ADCA1-0D56-9BDC-B3B3-3F34F8D63F66}"/>
              </a:ext>
            </a:extLst>
          </p:cNvPr>
          <p:cNvSpPr>
            <a:spLocks noGrp="1"/>
          </p:cNvSpPr>
          <p:nvPr>
            <p:ph sz="quarter" idx="12"/>
          </p:nvPr>
        </p:nvSpPr>
        <p:spPr>
          <a:xfrm>
            <a:off x="452439" y="498475"/>
            <a:ext cx="11242438" cy="5842690"/>
          </a:xfrm>
          <a:prstGeom prst="rect">
            <a:avLst/>
          </a:prstGeom>
        </p:spPr>
        <p:txBody>
          <a:bodyPr/>
          <a:lstStyle>
            <a:lvl1pPr marL="0" indent="0">
              <a:buNone/>
              <a:defRPr/>
            </a:lvl1pPr>
          </a:lstStyle>
          <a:p>
            <a:pPr lvl="0"/>
            <a:r>
              <a:rPr lang="da-DK"/>
              <a:t>Klik for at redigere teksttypografierne i masteren</a:t>
            </a:r>
          </a:p>
        </p:txBody>
      </p:sp>
    </p:spTree>
    <p:extLst>
      <p:ext uri="{BB962C8B-B14F-4D97-AF65-F5344CB8AC3E}">
        <p14:creationId xmlns:p14="http://schemas.microsoft.com/office/powerpoint/2010/main" val="3675899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Titelslide">
    <p:bg>
      <p:bgPr>
        <a:solidFill>
          <a:srgbClr val="F7EBEF"/>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1F274809-FBCC-A1DA-FA4D-ADBD3CC1F4A3}"/>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7DE1F2E7-90B3-B299-FE15-316364F7AFD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F4BB8701-6B17-D519-9954-17CEC495E7A2}"/>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1643E58F-2E1B-9523-9E79-CCAAB4682AC5}"/>
              </a:ext>
            </a:extLst>
          </p:cNvPr>
          <p:cNvSpPr>
            <a:spLocks noGrp="1"/>
          </p:cNvSpPr>
          <p:nvPr>
            <p:ph type="ctrTitle" hasCustomPrompt="1"/>
          </p:nvPr>
        </p:nvSpPr>
        <p:spPr>
          <a:xfrm>
            <a:off x="1524000" y="2014330"/>
            <a:ext cx="9144000" cy="3273277"/>
          </a:xfrm>
          <a:prstGeom prst="rect">
            <a:avLst/>
          </a:prstGeom>
        </p:spPr>
        <p:txBody>
          <a:bodyPr anchor="b"/>
          <a:lstStyle>
            <a:lvl1pPr algn="ctr">
              <a:defRPr sz="5400" i="1">
                <a:solidFill>
                  <a:schemeClr val="accent1"/>
                </a:solidFill>
                <a:latin typeface="Trebuchet MS" panose="020B0703020202090204" pitchFamily="34" charset="0"/>
              </a:defRPr>
            </a:lvl1pPr>
          </a:lstStyle>
          <a:p>
            <a:r>
              <a:rPr lang="da-DK" dirty="0"/>
              <a:t>”Her kan du indsætte et citat, som du gerne vil fremhæve i din præsentation”</a:t>
            </a:r>
          </a:p>
        </p:txBody>
      </p:sp>
    </p:spTree>
    <p:extLst>
      <p:ext uri="{BB962C8B-B14F-4D97-AF65-F5344CB8AC3E}">
        <p14:creationId xmlns:p14="http://schemas.microsoft.com/office/powerpoint/2010/main" val="151717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Titelslide">
    <p:bg>
      <p:bgPr>
        <a:solidFill>
          <a:srgbClr val="6E8D7B"/>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939D279F-8E83-AD7C-2F5C-33D16B1FBD0C}"/>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2A1878AF-5668-8491-B4AA-426EF55E8361}"/>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13206EA8-FC3D-746D-BDD4-F8081763EC40}"/>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8C1D4FC4-F0EE-695D-73E0-B39A1B16EF26}"/>
              </a:ext>
            </a:extLst>
          </p:cNvPr>
          <p:cNvSpPr>
            <a:spLocks noGrp="1"/>
          </p:cNvSpPr>
          <p:nvPr>
            <p:ph type="ctrTitle" hasCustomPrompt="1"/>
          </p:nvPr>
        </p:nvSpPr>
        <p:spPr>
          <a:xfrm>
            <a:off x="1524000" y="2014330"/>
            <a:ext cx="9144000" cy="3273277"/>
          </a:xfrm>
          <a:prstGeom prst="rect">
            <a:avLst/>
          </a:prstGeom>
        </p:spPr>
        <p:txBody>
          <a:bodyPr anchor="b"/>
          <a:lstStyle>
            <a:lvl1pPr algn="ctr">
              <a:defRPr sz="5400" i="1">
                <a:solidFill>
                  <a:schemeClr val="bg1"/>
                </a:solidFill>
                <a:latin typeface="Trebuchet MS" panose="020B0703020202090204" pitchFamily="34" charset="0"/>
              </a:defRPr>
            </a:lvl1pPr>
          </a:lstStyle>
          <a:p>
            <a:r>
              <a:rPr lang="da-DK" dirty="0"/>
              <a:t>”Her kan du indsætte et citat, som du gerne vil fremhæve i din præsentation”</a:t>
            </a:r>
          </a:p>
        </p:txBody>
      </p:sp>
    </p:spTree>
    <p:extLst>
      <p:ext uri="{BB962C8B-B14F-4D97-AF65-F5344CB8AC3E}">
        <p14:creationId xmlns:p14="http://schemas.microsoft.com/office/powerpoint/2010/main" val="2500053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Titelslide">
    <p:bg>
      <p:bgPr>
        <a:solidFill>
          <a:srgbClr val="768782"/>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939D279F-8E83-AD7C-2F5C-33D16B1FBD0C}"/>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2A1878AF-5668-8491-B4AA-426EF55E8361}"/>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13206EA8-FC3D-746D-BDD4-F8081763EC40}"/>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CC7CF2EC-7128-4AA3-A866-CE22C65BB900}"/>
              </a:ext>
            </a:extLst>
          </p:cNvPr>
          <p:cNvSpPr>
            <a:spLocks noGrp="1"/>
          </p:cNvSpPr>
          <p:nvPr>
            <p:ph type="ctrTitle" hasCustomPrompt="1"/>
          </p:nvPr>
        </p:nvSpPr>
        <p:spPr>
          <a:xfrm>
            <a:off x="1524000" y="2014330"/>
            <a:ext cx="9144000" cy="3273277"/>
          </a:xfrm>
          <a:prstGeom prst="rect">
            <a:avLst/>
          </a:prstGeom>
        </p:spPr>
        <p:txBody>
          <a:bodyPr anchor="b"/>
          <a:lstStyle>
            <a:lvl1pPr algn="ctr">
              <a:defRPr sz="5400" i="1">
                <a:solidFill>
                  <a:schemeClr val="bg1"/>
                </a:solidFill>
                <a:latin typeface="Trebuchet MS" panose="020B0703020202090204" pitchFamily="34" charset="0"/>
              </a:defRPr>
            </a:lvl1pPr>
          </a:lstStyle>
          <a:p>
            <a:r>
              <a:rPr lang="da-DK" dirty="0"/>
              <a:t>”Her kan du indsætte et citat, som du gerne vil fremhæve i din præsentation”</a:t>
            </a:r>
          </a:p>
        </p:txBody>
      </p:sp>
    </p:spTree>
    <p:extLst>
      <p:ext uri="{BB962C8B-B14F-4D97-AF65-F5344CB8AC3E}">
        <p14:creationId xmlns:p14="http://schemas.microsoft.com/office/powerpoint/2010/main" val="1232609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7_Titelslide">
    <p:bg>
      <p:bgPr>
        <a:solidFill>
          <a:srgbClr val="575756"/>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54401FF2-853B-D236-2ABB-7D9C173D86CE}"/>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bg1"/>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6DC822A3-C082-32F4-8543-797B1BF6ED7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bg1"/>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7E908C02-ACAB-74FB-F9CE-EF911CCE022A}"/>
              </a:ext>
            </a:extLst>
          </p:cNvPr>
          <p:cNvCxnSpPr>
            <a:cxnSpLocks/>
          </p:cNvCxnSpPr>
          <p:nvPr userDrawn="1"/>
        </p:nvCxnSpPr>
        <p:spPr>
          <a:xfrm>
            <a:off x="11535594" y="205459"/>
            <a:ext cx="0" cy="182564"/>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D839CC26-75B9-2B2A-EA6D-A320415424C8}"/>
              </a:ext>
            </a:extLst>
          </p:cNvPr>
          <p:cNvSpPr>
            <a:spLocks noGrp="1"/>
          </p:cNvSpPr>
          <p:nvPr>
            <p:ph type="ctrTitle" hasCustomPrompt="1"/>
          </p:nvPr>
        </p:nvSpPr>
        <p:spPr>
          <a:xfrm>
            <a:off x="1524000" y="2014330"/>
            <a:ext cx="9144000" cy="3273277"/>
          </a:xfrm>
          <a:prstGeom prst="rect">
            <a:avLst/>
          </a:prstGeom>
        </p:spPr>
        <p:txBody>
          <a:bodyPr anchor="b"/>
          <a:lstStyle>
            <a:lvl1pPr algn="ctr">
              <a:defRPr sz="5400" i="1">
                <a:solidFill>
                  <a:schemeClr val="bg1"/>
                </a:solidFill>
                <a:latin typeface="Trebuchet MS" panose="020B0703020202090204" pitchFamily="34" charset="0"/>
              </a:defRPr>
            </a:lvl1pPr>
          </a:lstStyle>
          <a:p>
            <a:r>
              <a:rPr lang="da-DK" dirty="0"/>
              <a:t>”Her kan du indsætte et citat, som du gerne vil fremhæve i din præsentation”</a:t>
            </a:r>
          </a:p>
        </p:txBody>
      </p:sp>
    </p:spTree>
    <p:extLst>
      <p:ext uri="{BB962C8B-B14F-4D97-AF65-F5344CB8AC3E}">
        <p14:creationId xmlns:p14="http://schemas.microsoft.com/office/powerpoint/2010/main" val="1363440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1F274809-FBCC-A1DA-FA4D-ADBD3CC1F4A3}"/>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accent5"/>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7DE1F2E7-90B3-B299-FE15-316364F7AFD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accent5"/>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F4BB8701-6B17-D519-9954-17CEC495E7A2}"/>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1643E58F-2E1B-9523-9E79-CCAAB4682AC5}"/>
              </a:ext>
            </a:extLst>
          </p:cNvPr>
          <p:cNvSpPr>
            <a:spLocks noGrp="1"/>
          </p:cNvSpPr>
          <p:nvPr>
            <p:ph type="ctrTitle" hasCustomPrompt="1"/>
          </p:nvPr>
        </p:nvSpPr>
        <p:spPr>
          <a:xfrm>
            <a:off x="1524000" y="2014330"/>
            <a:ext cx="9144000" cy="3273277"/>
          </a:xfrm>
          <a:prstGeom prst="rect">
            <a:avLst/>
          </a:prstGeom>
        </p:spPr>
        <p:txBody>
          <a:bodyPr anchor="b"/>
          <a:lstStyle>
            <a:lvl1pPr algn="ctr">
              <a:defRPr sz="5400" i="1">
                <a:solidFill>
                  <a:schemeClr val="tx1"/>
                </a:solidFill>
                <a:latin typeface="Trebuchet MS" panose="020B0703020202090204" pitchFamily="34" charset="0"/>
              </a:defRPr>
            </a:lvl1pPr>
          </a:lstStyle>
          <a:p>
            <a:r>
              <a:rPr lang="da-DK" dirty="0"/>
              <a:t>”Her kan du indsætte et citat, som du gerne vil fremhæve i din præsentation”</a:t>
            </a:r>
          </a:p>
        </p:txBody>
      </p:sp>
    </p:spTree>
    <p:extLst>
      <p:ext uri="{BB962C8B-B14F-4D97-AF65-F5344CB8AC3E}">
        <p14:creationId xmlns:p14="http://schemas.microsoft.com/office/powerpoint/2010/main" val="2289282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elslide">
    <p:bg>
      <p:bgPr>
        <a:solidFill>
          <a:schemeClr val="accent6"/>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54401FF2-853B-D236-2ABB-7D9C173D86CE}"/>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accent5"/>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6DC822A3-C082-32F4-8543-797B1BF6ED7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accent5"/>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7E908C02-ACAB-74FB-F9CE-EF911CCE022A}"/>
              </a:ext>
            </a:extLst>
          </p:cNvPr>
          <p:cNvCxnSpPr>
            <a:cxnSpLocks/>
          </p:cNvCxnSpPr>
          <p:nvPr userDrawn="1"/>
        </p:nvCxnSpPr>
        <p:spPr>
          <a:xfrm>
            <a:off x="11535594" y="205459"/>
            <a:ext cx="0" cy="182564"/>
          </a:xfrm>
          <a:prstGeom prst="line">
            <a:avLst/>
          </a:prstGeom>
          <a:ln w="9525">
            <a:solidFill>
              <a:schemeClr val="accent5"/>
            </a:solidFill>
          </a:ln>
        </p:spPr>
        <p:style>
          <a:lnRef idx="1">
            <a:schemeClr val="dk1"/>
          </a:lnRef>
          <a:fillRef idx="0">
            <a:schemeClr val="dk1"/>
          </a:fillRef>
          <a:effectRef idx="0">
            <a:schemeClr val="dk1"/>
          </a:effectRef>
          <a:fontRef idx="minor">
            <a:schemeClr val="tx1"/>
          </a:fontRef>
        </p:style>
      </p:cxnSp>
      <p:pic>
        <p:nvPicPr>
          <p:cNvPr id="8" name="Billede 7" descr="Et billede, der indeholder tekst, tøj, skærmbillede, Ansigt&#10;&#10;Automatisk genereret beskrivelse">
            <a:extLst>
              <a:ext uri="{FF2B5EF4-FFF2-40B4-BE49-F238E27FC236}">
                <a16:creationId xmlns:a16="http://schemas.microsoft.com/office/drawing/2014/main" id="{DF2E8082-66B0-FBC6-1C53-E9CA612F77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254"/>
          <a:stretch/>
        </p:blipFill>
        <p:spPr>
          <a:xfrm>
            <a:off x="3060282" y="1046921"/>
            <a:ext cx="6071435" cy="5811079"/>
          </a:xfrm>
          <a:prstGeom prst="rect">
            <a:avLst/>
          </a:prstGeom>
        </p:spPr>
      </p:pic>
    </p:spTree>
    <p:extLst>
      <p:ext uri="{BB962C8B-B14F-4D97-AF65-F5344CB8AC3E}">
        <p14:creationId xmlns:p14="http://schemas.microsoft.com/office/powerpoint/2010/main" val="4197532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Titelslide">
    <p:bg>
      <p:bgPr>
        <a:solidFill>
          <a:schemeClr val="accent6"/>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54401FF2-853B-D236-2ABB-7D9C173D86CE}"/>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accent5"/>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6DC822A3-C082-32F4-8543-797B1BF6ED7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accent5"/>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7E908C02-ACAB-74FB-F9CE-EF911CCE022A}"/>
              </a:ext>
            </a:extLst>
          </p:cNvPr>
          <p:cNvCxnSpPr>
            <a:cxnSpLocks/>
          </p:cNvCxnSpPr>
          <p:nvPr userDrawn="1"/>
        </p:nvCxnSpPr>
        <p:spPr>
          <a:xfrm>
            <a:off x="11535594" y="205459"/>
            <a:ext cx="0" cy="182564"/>
          </a:xfrm>
          <a:prstGeom prst="line">
            <a:avLst/>
          </a:prstGeom>
          <a:ln w="9525">
            <a:solidFill>
              <a:schemeClr val="accent5"/>
            </a:solidFill>
          </a:ln>
        </p:spPr>
        <p:style>
          <a:lnRef idx="1">
            <a:schemeClr val="dk1"/>
          </a:lnRef>
          <a:fillRef idx="0">
            <a:schemeClr val="dk1"/>
          </a:fillRef>
          <a:effectRef idx="0">
            <a:schemeClr val="dk1"/>
          </a:effectRef>
          <a:fontRef idx="minor">
            <a:schemeClr val="tx1"/>
          </a:fontRef>
        </p:style>
      </p:cxnSp>
      <p:sp>
        <p:nvSpPr>
          <p:cNvPr id="3" name="Pladsholder til indhold 2">
            <a:extLst>
              <a:ext uri="{FF2B5EF4-FFF2-40B4-BE49-F238E27FC236}">
                <a16:creationId xmlns:a16="http://schemas.microsoft.com/office/drawing/2014/main" id="{D91D8724-FA44-1022-EADF-69EF28DF40DD}"/>
              </a:ext>
            </a:extLst>
          </p:cNvPr>
          <p:cNvSpPr>
            <a:spLocks noGrp="1"/>
          </p:cNvSpPr>
          <p:nvPr>
            <p:ph sz="quarter" idx="13"/>
          </p:nvPr>
        </p:nvSpPr>
        <p:spPr>
          <a:xfrm>
            <a:off x="3035717" y="1033463"/>
            <a:ext cx="6096000" cy="5824537"/>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775603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Titelslide">
    <p:bg>
      <p:bgPr>
        <a:solidFill>
          <a:schemeClr val="accent3"/>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54401FF2-853B-D236-2ABB-7D9C173D86CE}"/>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accent5"/>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6DC822A3-C082-32F4-8543-797B1BF6ED7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accent5"/>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7E908C02-ACAB-74FB-F9CE-EF911CCE022A}"/>
              </a:ext>
            </a:extLst>
          </p:cNvPr>
          <p:cNvCxnSpPr>
            <a:cxnSpLocks/>
          </p:cNvCxnSpPr>
          <p:nvPr userDrawn="1"/>
        </p:nvCxnSpPr>
        <p:spPr>
          <a:xfrm>
            <a:off x="11535594" y="205459"/>
            <a:ext cx="0" cy="182564"/>
          </a:xfrm>
          <a:prstGeom prst="line">
            <a:avLst/>
          </a:prstGeom>
          <a:ln w="9525">
            <a:solidFill>
              <a:schemeClr val="accent5"/>
            </a:solidFill>
          </a:ln>
        </p:spPr>
        <p:style>
          <a:lnRef idx="1">
            <a:schemeClr val="dk1"/>
          </a:lnRef>
          <a:fillRef idx="0">
            <a:schemeClr val="dk1"/>
          </a:fillRef>
          <a:effectRef idx="0">
            <a:schemeClr val="dk1"/>
          </a:effectRef>
          <a:fontRef idx="minor">
            <a:schemeClr val="tx1"/>
          </a:fontRef>
        </p:style>
      </p:cxnSp>
      <p:pic>
        <p:nvPicPr>
          <p:cNvPr id="8" name="Billede 7" descr="Et billede, der indeholder tekst, tøj, skærmbillede, Ansigt&#10;&#10;Automatisk genereret beskrivelse">
            <a:extLst>
              <a:ext uri="{FF2B5EF4-FFF2-40B4-BE49-F238E27FC236}">
                <a16:creationId xmlns:a16="http://schemas.microsoft.com/office/drawing/2014/main" id="{DF2E8082-66B0-FBC6-1C53-E9CA612F77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254"/>
          <a:stretch/>
        </p:blipFill>
        <p:spPr>
          <a:xfrm>
            <a:off x="3060282" y="1046921"/>
            <a:ext cx="6071435" cy="5811079"/>
          </a:xfrm>
          <a:prstGeom prst="rect">
            <a:avLst/>
          </a:prstGeom>
        </p:spPr>
      </p:pic>
    </p:spTree>
    <p:extLst>
      <p:ext uri="{BB962C8B-B14F-4D97-AF65-F5344CB8AC3E}">
        <p14:creationId xmlns:p14="http://schemas.microsoft.com/office/powerpoint/2010/main" val="864555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Titelslide">
    <p:bg>
      <p:bgPr>
        <a:solidFill>
          <a:schemeClr val="accent3"/>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 name="Pladsholder til slidenummer 5">
            <a:extLst>
              <a:ext uri="{FF2B5EF4-FFF2-40B4-BE49-F238E27FC236}">
                <a16:creationId xmlns:a16="http://schemas.microsoft.com/office/drawing/2014/main" id="{54401FF2-853B-D236-2ABB-7D9C173D86CE}"/>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accent5"/>
                </a:solidFill>
                <a:latin typeface="Trebuchet MS" panose="020B0703020202090204" pitchFamily="34" charset="0"/>
              </a:defRPr>
            </a:lvl1pPr>
          </a:lstStyle>
          <a:p>
            <a:fld id="{7F9B5563-22A4-2C49-971F-DF74FD805A99}" type="slidenum">
              <a:rPr lang="da-DK" smtClean="0"/>
              <a:pPr/>
              <a:t>‹nr.›</a:t>
            </a:fld>
            <a:endParaRPr lang="da-DK" dirty="0"/>
          </a:p>
        </p:txBody>
      </p:sp>
      <p:sp>
        <p:nvSpPr>
          <p:cNvPr id="5" name="Tekstfelt 4">
            <a:extLst>
              <a:ext uri="{FF2B5EF4-FFF2-40B4-BE49-F238E27FC236}">
                <a16:creationId xmlns:a16="http://schemas.microsoft.com/office/drawing/2014/main" id="{6DC822A3-C082-32F4-8543-797B1BF6ED79}"/>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accent5"/>
                </a:solidFill>
                <a:latin typeface="Trebuchet MS" panose="020B0703020202090204" pitchFamily="34" charset="0"/>
              </a:rPr>
              <a:t>Danske Gymnasier</a:t>
            </a:r>
          </a:p>
        </p:txBody>
      </p:sp>
      <p:cxnSp>
        <p:nvCxnSpPr>
          <p:cNvPr id="7" name="Lige forbindelse 6">
            <a:extLst>
              <a:ext uri="{FF2B5EF4-FFF2-40B4-BE49-F238E27FC236}">
                <a16:creationId xmlns:a16="http://schemas.microsoft.com/office/drawing/2014/main" id="{7E908C02-ACAB-74FB-F9CE-EF911CCE022A}"/>
              </a:ext>
            </a:extLst>
          </p:cNvPr>
          <p:cNvCxnSpPr>
            <a:cxnSpLocks/>
          </p:cNvCxnSpPr>
          <p:nvPr userDrawn="1"/>
        </p:nvCxnSpPr>
        <p:spPr>
          <a:xfrm>
            <a:off x="11535594" y="205459"/>
            <a:ext cx="0" cy="182564"/>
          </a:xfrm>
          <a:prstGeom prst="line">
            <a:avLst/>
          </a:prstGeom>
          <a:ln w="9525">
            <a:solidFill>
              <a:schemeClr val="accent5"/>
            </a:solidFill>
          </a:ln>
        </p:spPr>
        <p:style>
          <a:lnRef idx="1">
            <a:schemeClr val="dk1"/>
          </a:lnRef>
          <a:fillRef idx="0">
            <a:schemeClr val="dk1"/>
          </a:fillRef>
          <a:effectRef idx="0">
            <a:schemeClr val="dk1"/>
          </a:effectRef>
          <a:fontRef idx="minor">
            <a:schemeClr val="tx1"/>
          </a:fontRef>
        </p:style>
      </p:cxnSp>
      <p:sp>
        <p:nvSpPr>
          <p:cNvPr id="3" name="Pladsholder til indhold 2">
            <a:extLst>
              <a:ext uri="{FF2B5EF4-FFF2-40B4-BE49-F238E27FC236}">
                <a16:creationId xmlns:a16="http://schemas.microsoft.com/office/drawing/2014/main" id="{D91D8724-FA44-1022-EADF-69EF28DF40DD}"/>
              </a:ext>
            </a:extLst>
          </p:cNvPr>
          <p:cNvSpPr>
            <a:spLocks noGrp="1"/>
          </p:cNvSpPr>
          <p:nvPr>
            <p:ph sz="quarter" idx="13"/>
          </p:nvPr>
        </p:nvSpPr>
        <p:spPr>
          <a:xfrm>
            <a:off x="3035717" y="1033463"/>
            <a:ext cx="6096000" cy="5824537"/>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97227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1D3E5B0-A9BA-83AA-25DD-34D2A4097C53}"/>
              </a:ext>
            </a:extLst>
          </p:cNvPr>
          <p:cNvSpPr>
            <a:spLocks noGrp="1"/>
          </p:cNvSpPr>
          <p:nvPr>
            <p:ph idx="1"/>
          </p:nvPr>
        </p:nvSpPr>
        <p:spPr>
          <a:xfrm>
            <a:off x="838200" y="2344290"/>
            <a:ext cx="10515600" cy="4224024"/>
          </a:xfrm>
          <a:prstGeom prst="rect">
            <a:avLst/>
          </a:prstGeom>
        </p:spPr>
        <p:txBody>
          <a:bodyPr/>
          <a:lstStyle>
            <a:lvl2pPr>
              <a:defRPr sz="2200"/>
            </a:lvl2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cxnSp>
        <p:nvCxnSpPr>
          <p:cNvPr id="8" name="Lige forbindelse 7">
            <a:extLst>
              <a:ext uri="{FF2B5EF4-FFF2-40B4-BE49-F238E27FC236}">
                <a16:creationId xmlns:a16="http://schemas.microsoft.com/office/drawing/2014/main" id="{7752C024-8739-4128-6469-C8CA59C1356A}"/>
              </a:ext>
            </a:extLst>
          </p:cNvPr>
          <p:cNvCxnSpPr/>
          <p:nvPr userDrawn="1"/>
        </p:nvCxnSpPr>
        <p:spPr>
          <a:xfrm flipH="1">
            <a:off x="0" y="592247"/>
            <a:ext cx="1219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0" name="Pladsholder til slidenummer 5">
            <a:extLst>
              <a:ext uri="{FF2B5EF4-FFF2-40B4-BE49-F238E27FC236}">
                <a16:creationId xmlns:a16="http://schemas.microsoft.com/office/drawing/2014/main" id="{C77D63FB-B942-51FE-E9D9-AECAB751E53F}"/>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solidFill>
              </a:defRPr>
            </a:lvl1pPr>
          </a:lstStyle>
          <a:p>
            <a:fld id="{7F9B5563-22A4-2C49-971F-DF74FD805A99}" type="slidenum">
              <a:rPr lang="da-DK" smtClean="0"/>
              <a:pPr/>
              <a:t>‹nr.›</a:t>
            </a:fld>
            <a:endParaRPr lang="da-DK" dirty="0"/>
          </a:p>
        </p:txBody>
      </p:sp>
      <p:sp>
        <p:nvSpPr>
          <p:cNvPr id="11" name="Tekstfelt 10">
            <a:extLst>
              <a:ext uri="{FF2B5EF4-FFF2-40B4-BE49-F238E27FC236}">
                <a16:creationId xmlns:a16="http://schemas.microsoft.com/office/drawing/2014/main" id="{8E2A558A-191A-B879-4272-E08D6F7DFEFE}"/>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solidFill>
                <a:latin typeface="Trebuchet MS" panose="020B0703020202090204" pitchFamily="34" charset="0"/>
              </a:rPr>
              <a:t>Danske Gymnasier</a:t>
            </a:r>
          </a:p>
        </p:txBody>
      </p:sp>
      <p:cxnSp>
        <p:nvCxnSpPr>
          <p:cNvPr id="12" name="Lige forbindelse 11">
            <a:extLst>
              <a:ext uri="{FF2B5EF4-FFF2-40B4-BE49-F238E27FC236}">
                <a16:creationId xmlns:a16="http://schemas.microsoft.com/office/drawing/2014/main" id="{D2605A54-86CD-F19D-9D49-BF462D44F6EB}"/>
              </a:ext>
            </a:extLst>
          </p:cNvPr>
          <p:cNvCxnSpPr>
            <a:cxnSpLocks/>
          </p:cNvCxnSpPr>
          <p:nvPr userDrawn="1"/>
        </p:nvCxnSpPr>
        <p:spPr>
          <a:xfrm>
            <a:off x="11535594" y="205459"/>
            <a:ext cx="0" cy="182564"/>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252BF731-B1BB-1A2A-90F0-0D81FAD72968}"/>
              </a:ext>
            </a:extLst>
          </p:cNvPr>
          <p:cNvSpPr>
            <a:spLocks noGrp="1"/>
          </p:cNvSpPr>
          <p:nvPr>
            <p:ph type="title"/>
          </p:nvPr>
        </p:nvSpPr>
        <p:spPr>
          <a:xfrm>
            <a:off x="838200" y="811892"/>
            <a:ext cx="10515600" cy="1325563"/>
          </a:xfrm>
          <a:prstGeom prst="rect">
            <a:avLst/>
          </a:prstGeo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82988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pic>
        <p:nvPicPr>
          <p:cNvPr id="9" name="Billede 8" descr="Et billede, der indeholder tøj, person, Ansigt, menneske&#10;&#10;Automatisk genereret beskrivelse">
            <a:extLst>
              <a:ext uri="{FF2B5EF4-FFF2-40B4-BE49-F238E27FC236}">
                <a16:creationId xmlns:a16="http://schemas.microsoft.com/office/drawing/2014/main" id="{5FDD728C-934C-8752-889E-33472DCD79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2873" y="498363"/>
            <a:ext cx="11242438" cy="5861273"/>
          </a:xfrm>
          <a:prstGeom prst="rect">
            <a:avLst/>
          </a:prstGeom>
        </p:spPr>
      </p:pic>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rgbClr val="F7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4" name="Pladsholder til indhold 4">
            <a:extLst>
              <a:ext uri="{FF2B5EF4-FFF2-40B4-BE49-F238E27FC236}">
                <a16:creationId xmlns:a16="http://schemas.microsoft.com/office/drawing/2014/main" id="{66B7C3E7-F48C-92FA-546E-95525445279E}"/>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accent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5" name="Pladsholder til indhold 7">
            <a:extLst>
              <a:ext uri="{FF2B5EF4-FFF2-40B4-BE49-F238E27FC236}">
                <a16:creationId xmlns:a16="http://schemas.microsoft.com/office/drawing/2014/main" id="{439E73CB-23E2-F74A-9DB8-F5AFEE9EABF6}"/>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Tree>
    <p:extLst>
      <p:ext uri="{BB962C8B-B14F-4D97-AF65-F5344CB8AC3E}">
        <p14:creationId xmlns:p14="http://schemas.microsoft.com/office/powerpoint/2010/main" val="38369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E7B6DB9-FD24-54F8-06D7-13E5CE454E29}"/>
              </a:ext>
            </a:extLst>
          </p:cNvPr>
          <p:cNvSpPr>
            <a:spLocks noGrp="1"/>
          </p:cNvSpPr>
          <p:nvPr>
            <p:ph sz="half" idx="1"/>
          </p:nvPr>
        </p:nvSpPr>
        <p:spPr>
          <a:xfrm>
            <a:off x="845127" y="2344290"/>
            <a:ext cx="5181600" cy="4351338"/>
          </a:xfrm>
          <a:prstGeom prst="rect">
            <a:avLst/>
          </a:prstGeom>
        </p:spPr>
        <p:txBody>
          <a:bodyPr/>
          <a:lstStyle>
            <a:lvl1pPr>
              <a:defRPr sz="2600"/>
            </a:lvl1pPr>
            <a:lvl2pPr>
              <a:defRPr sz="2200"/>
            </a:lvl2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2FACA4B8-84F9-C2BD-BAAD-BDB6CD5F3C34}"/>
              </a:ext>
            </a:extLst>
          </p:cNvPr>
          <p:cNvSpPr>
            <a:spLocks noGrp="1"/>
          </p:cNvSpPr>
          <p:nvPr>
            <p:ph sz="half" idx="2"/>
          </p:nvPr>
        </p:nvSpPr>
        <p:spPr>
          <a:xfrm>
            <a:off x="6179127" y="2344290"/>
            <a:ext cx="5181600" cy="4351338"/>
          </a:xfrm>
          <a:prstGeom prst="rect">
            <a:avLst/>
          </a:prstGeom>
        </p:spPr>
        <p:txBody>
          <a:bodyPr/>
          <a:lstStyle>
            <a:lvl1pPr>
              <a:defRPr sz="2600"/>
            </a:lvl1pPr>
            <a:lvl2pPr>
              <a:defRPr sz="2200"/>
            </a:lvl2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cxnSp>
        <p:nvCxnSpPr>
          <p:cNvPr id="8" name="Lige forbindelse 7">
            <a:extLst>
              <a:ext uri="{FF2B5EF4-FFF2-40B4-BE49-F238E27FC236}">
                <a16:creationId xmlns:a16="http://schemas.microsoft.com/office/drawing/2014/main" id="{4FEBB639-E5D5-E6B8-20F4-7BF7C957F987}"/>
              </a:ext>
            </a:extLst>
          </p:cNvPr>
          <p:cNvCxnSpPr/>
          <p:nvPr userDrawn="1"/>
        </p:nvCxnSpPr>
        <p:spPr>
          <a:xfrm flipH="1">
            <a:off x="0" y="592247"/>
            <a:ext cx="1219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0" name="Tekstfelt 9">
            <a:extLst>
              <a:ext uri="{FF2B5EF4-FFF2-40B4-BE49-F238E27FC236}">
                <a16:creationId xmlns:a16="http://schemas.microsoft.com/office/drawing/2014/main" id="{37AD1824-23D3-D916-E7D6-2EB838D20915}"/>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solidFill>
                <a:latin typeface="Trebuchet MS" panose="020B0703020202090204" pitchFamily="34" charset="0"/>
              </a:rPr>
              <a:t>Danske Gymnasier</a:t>
            </a:r>
          </a:p>
        </p:txBody>
      </p:sp>
      <p:sp>
        <p:nvSpPr>
          <p:cNvPr id="12" name="Titel 1">
            <a:extLst>
              <a:ext uri="{FF2B5EF4-FFF2-40B4-BE49-F238E27FC236}">
                <a16:creationId xmlns:a16="http://schemas.microsoft.com/office/drawing/2014/main" id="{8BF74CE6-CCDC-ED93-FDF5-457285C682DE}"/>
              </a:ext>
            </a:extLst>
          </p:cNvPr>
          <p:cNvSpPr>
            <a:spLocks noGrp="1"/>
          </p:cNvSpPr>
          <p:nvPr>
            <p:ph type="title"/>
          </p:nvPr>
        </p:nvSpPr>
        <p:spPr>
          <a:xfrm>
            <a:off x="838200" y="811892"/>
            <a:ext cx="10515600" cy="1325563"/>
          </a:xfrm>
          <a:prstGeom prst="rect">
            <a:avLst/>
          </a:prstGeom>
        </p:spPr>
        <p:txBody>
          <a:bodyPr/>
          <a:lstStyle/>
          <a:p>
            <a:r>
              <a:rPr lang="da-DK"/>
              <a:t>Klik for at redigere titeltypografien i masteren</a:t>
            </a:r>
            <a:endParaRPr lang="da-DK" dirty="0"/>
          </a:p>
        </p:txBody>
      </p:sp>
      <p:cxnSp>
        <p:nvCxnSpPr>
          <p:cNvPr id="13" name="Lige forbindelse 12">
            <a:extLst>
              <a:ext uri="{FF2B5EF4-FFF2-40B4-BE49-F238E27FC236}">
                <a16:creationId xmlns:a16="http://schemas.microsoft.com/office/drawing/2014/main" id="{3D9D43D6-67A8-9565-4CDA-FB8A365F42AB}"/>
              </a:ext>
            </a:extLst>
          </p:cNvPr>
          <p:cNvCxnSpPr>
            <a:cxnSpLocks/>
          </p:cNvCxnSpPr>
          <p:nvPr userDrawn="1"/>
        </p:nvCxnSpPr>
        <p:spPr>
          <a:xfrm>
            <a:off x="11535594" y="205459"/>
            <a:ext cx="0" cy="182564"/>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
        <p:nvSpPr>
          <p:cNvPr id="14" name="Pladsholder til slidenummer 5">
            <a:extLst>
              <a:ext uri="{FF2B5EF4-FFF2-40B4-BE49-F238E27FC236}">
                <a16:creationId xmlns:a16="http://schemas.microsoft.com/office/drawing/2014/main" id="{E4825EAA-5945-A02B-2895-3FDFF49DD9FE}"/>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solidFill>
              </a:defRPr>
            </a:lvl1pPr>
          </a:lstStyle>
          <a:p>
            <a:fld id="{7F9B5563-22A4-2C49-971F-DF74FD805A99}" type="slidenum">
              <a:rPr lang="da-DK" smtClean="0"/>
              <a:pPr/>
              <a:t>‹nr.›</a:t>
            </a:fld>
            <a:endParaRPr lang="da-DK" dirty="0"/>
          </a:p>
        </p:txBody>
      </p:sp>
    </p:spTree>
    <p:extLst>
      <p:ext uri="{BB962C8B-B14F-4D97-AF65-F5344CB8AC3E}">
        <p14:creationId xmlns:p14="http://schemas.microsoft.com/office/powerpoint/2010/main" val="1699969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cxnSp>
        <p:nvCxnSpPr>
          <p:cNvPr id="6" name="Lige forbindelse 5">
            <a:extLst>
              <a:ext uri="{FF2B5EF4-FFF2-40B4-BE49-F238E27FC236}">
                <a16:creationId xmlns:a16="http://schemas.microsoft.com/office/drawing/2014/main" id="{BBEB9923-65EB-C8B7-0CCE-CAD6A98C992B}"/>
              </a:ext>
            </a:extLst>
          </p:cNvPr>
          <p:cNvCxnSpPr/>
          <p:nvPr userDrawn="1"/>
        </p:nvCxnSpPr>
        <p:spPr>
          <a:xfrm flipH="1">
            <a:off x="0" y="592247"/>
            <a:ext cx="1219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Tekstfelt 7">
            <a:extLst>
              <a:ext uri="{FF2B5EF4-FFF2-40B4-BE49-F238E27FC236}">
                <a16:creationId xmlns:a16="http://schemas.microsoft.com/office/drawing/2014/main" id="{63D34FF6-001D-E8B2-E29B-7D1CF02EFDA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solidFill>
                <a:latin typeface="Trebuchet MS" panose="020B0703020202090204" pitchFamily="34" charset="0"/>
              </a:rPr>
              <a:t>Danske Gymnasier</a:t>
            </a:r>
          </a:p>
        </p:txBody>
      </p:sp>
      <p:sp>
        <p:nvSpPr>
          <p:cNvPr id="9" name="Titel 1">
            <a:extLst>
              <a:ext uri="{FF2B5EF4-FFF2-40B4-BE49-F238E27FC236}">
                <a16:creationId xmlns:a16="http://schemas.microsoft.com/office/drawing/2014/main" id="{F4F1D830-AEA4-F658-A04D-A54813F212B5}"/>
              </a:ext>
            </a:extLst>
          </p:cNvPr>
          <p:cNvSpPr>
            <a:spLocks noGrp="1"/>
          </p:cNvSpPr>
          <p:nvPr>
            <p:ph type="title"/>
          </p:nvPr>
        </p:nvSpPr>
        <p:spPr>
          <a:xfrm>
            <a:off x="838200" y="811892"/>
            <a:ext cx="10515600" cy="1325563"/>
          </a:xfrm>
          <a:prstGeom prst="rect">
            <a:avLst/>
          </a:prstGeom>
        </p:spPr>
        <p:txBody>
          <a:bodyPr/>
          <a:lstStyle/>
          <a:p>
            <a:r>
              <a:rPr lang="da-DK"/>
              <a:t>Klik for at redigere titeltypografien i masteren</a:t>
            </a:r>
            <a:endParaRPr lang="da-DK" dirty="0"/>
          </a:p>
        </p:txBody>
      </p:sp>
      <p:cxnSp>
        <p:nvCxnSpPr>
          <p:cNvPr id="10" name="Lige forbindelse 9">
            <a:extLst>
              <a:ext uri="{FF2B5EF4-FFF2-40B4-BE49-F238E27FC236}">
                <a16:creationId xmlns:a16="http://schemas.microsoft.com/office/drawing/2014/main" id="{E01A737F-515F-7018-9755-1E48E5713AE6}"/>
              </a:ext>
            </a:extLst>
          </p:cNvPr>
          <p:cNvCxnSpPr>
            <a:cxnSpLocks/>
          </p:cNvCxnSpPr>
          <p:nvPr userDrawn="1"/>
        </p:nvCxnSpPr>
        <p:spPr>
          <a:xfrm>
            <a:off x="11535594" y="205459"/>
            <a:ext cx="0" cy="182564"/>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
        <p:nvSpPr>
          <p:cNvPr id="11" name="Pladsholder til slidenummer 5">
            <a:extLst>
              <a:ext uri="{FF2B5EF4-FFF2-40B4-BE49-F238E27FC236}">
                <a16:creationId xmlns:a16="http://schemas.microsoft.com/office/drawing/2014/main" id="{5A9B4FDA-2ED3-7027-3046-02729E4A2CB3}"/>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solidFill>
              </a:defRPr>
            </a:lvl1pPr>
          </a:lstStyle>
          <a:p>
            <a:fld id="{7F9B5563-22A4-2C49-971F-DF74FD805A99}" type="slidenum">
              <a:rPr lang="da-DK" smtClean="0"/>
              <a:pPr/>
              <a:t>‹nr.›</a:t>
            </a:fld>
            <a:endParaRPr lang="da-DK" dirty="0"/>
          </a:p>
        </p:txBody>
      </p:sp>
    </p:spTree>
    <p:extLst>
      <p:ext uri="{BB962C8B-B14F-4D97-AF65-F5344CB8AC3E}">
        <p14:creationId xmlns:p14="http://schemas.microsoft.com/office/powerpoint/2010/main" val="295188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81125-0151-A1F8-7529-4422ACB8A1CC}"/>
              </a:ext>
            </a:extLst>
          </p:cNvPr>
          <p:cNvSpPr>
            <a:spLocks noGrp="1"/>
          </p:cNvSpPr>
          <p:nvPr>
            <p:ph type="title"/>
          </p:nvPr>
        </p:nvSpPr>
        <p:spPr>
          <a:xfrm>
            <a:off x="839788" y="944562"/>
            <a:ext cx="3932237" cy="1600200"/>
          </a:xfrm>
          <a:prstGeom prst="rect">
            <a:avLst/>
          </a:prstGeom>
        </p:spPr>
        <p:txBody>
          <a:bodyPr anchor="b"/>
          <a:lstStyle>
            <a:lvl1pPr>
              <a:defRPr sz="32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BD92C5BD-CF3B-FC1C-DDD6-9450BA165D74}"/>
              </a:ext>
            </a:extLst>
          </p:cNvPr>
          <p:cNvSpPr>
            <a:spLocks noGrp="1"/>
          </p:cNvSpPr>
          <p:nvPr>
            <p:ph type="pic" idx="1"/>
          </p:nvPr>
        </p:nvSpPr>
        <p:spPr>
          <a:xfrm>
            <a:off x="5183188" y="987425"/>
            <a:ext cx="6172200" cy="53689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8B045B5E-6E5E-3609-FDCF-63035F5D0E58}"/>
              </a:ext>
            </a:extLst>
          </p:cNvPr>
          <p:cNvSpPr>
            <a:spLocks noGrp="1"/>
          </p:cNvSpPr>
          <p:nvPr>
            <p:ph type="body" sz="half" idx="2"/>
          </p:nvPr>
        </p:nvSpPr>
        <p:spPr>
          <a:xfrm>
            <a:off x="839788" y="2780144"/>
            <a:ext cx="3932237" cy="3576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cxnSp>
        <p:nvCxnSpPr>
          <p:cNvPr id="8" name="Lige forbindelse 7">
            <a:extLst>
              <a:ext uri="{FF2B5EF4-FFF2-40B4-BE49-F238E27FC236}">
                <a16:creationId xmlns:a16="http://schemas.microsoft.com/office/drawing/2014/main" id="{C940A041-4887-1781-67DD-7B22AD27D4EA}"/>
              </a:ext>
            </a:extLst>
          </p:cNvPr>
          <p:cNvCxnSpPr>
            <a:cxnSpLocks/>
          </p:cNvCxnSpPr>
          <p:nvPr userDrawn="1"/>
        </p:nvCxnSpPr>
        <p:spPr>
          <a:xfrm>
            <a:off x="11535594" y="205459"/>
            <a:ext cx="0" cy="182564"/>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cxnSp>
        <p:nvCxnSpPr>
          <p:cNvPr id="9" name="Lige forbindelse 8">
            <a:extLst>
              <a:ext uri="{FF2B5EF4-FFF2-40B4-BE49-F238E27FC236}">
                <a16:creationId xmlns:a16="http://schemas.microsoft.com/office/drawing/2014/main" id="{7C559C5E-73FF-85B2-FBB3-2D3EA1A5C785}"/>
              </a:ext>
            </a:extLst>
          </p:cNvPr>
          <p:cNvCxnSpPr/>
          <p:nvPr userDrawn="1"/>
        </p:nvCxnSpPr>
        <p:spPr>
          <a:xfrm flipH="1">
            <a:off x="0" y="592247"/>
            <a:ext cx="1219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ekstfelt 10">
            <a:extLst>
              <a:ext uri="{FF2B5EF4-FFF2-40B4-BE49-F238E27FC236}">
                <a16:creationId xmlns:a16="http://schemas.microsoft.com/office/drawing/2014/main" id="{826F7113-6E90-371C-7E37-8CB76BF7A695}"/>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solidFill>
                <a:latin typeface="Trebuchet MS" panose="020B0703020202090204" pitchFamily="34" charset="0"/>
              </a:rPr>
              <a:t>Danske Gymnasier</a:t>
            </a:r>
          </a:p>
        </p:txBody>
      </p:sp>
      <p:sp>
        <p:nvSpPr>
          <p:cNvPr id="12" name="Pladsholder til slidenummer 5">
            <a:extLst>
              <a:ext uri="{FF2B5EF4-FFF2-40B4-BE49-F238E27FC236}">
                <a16:creationId xmlns:a16="http://schemas.microsoft.com/office/drawing/2014/main" id="{7143FE41-973E-25D8-B4BB-733DF558F44D}"/>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solidFill>
              </a:defRPr>
            </a:lvl1pPr>
          </a:lstStyle>
          <a:p>
            <a:fld id="{7F9B5563-22A4-2C49-971F-DF74FD805A99}" type="slidenum">
              <a:rPr lang="da-DK" smtClean="0"/>
              <a:pPr/>
              <a:t>‹nr.›</a:t>
            </a:fld>
            <a:endParaRPr lang="da-DK" dirty="0"/>
          </a:p>
        </p:txBody>
      </p:sp>
    </p:spTree>
    <p:extLst>
      <p:ext uri="{BB962C8B-B14F-4D97-AF65-F5344CB8AC3E}">
        <p14:creationId xmlns:p14="http://schemas.microsoft.com/office/powerpoint/2010/main" val="1545677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12" name="Diagram 11">
            <a:extLst>
              <a:ext uri="{FF2B5EF4-FFF2-40B4-BE49-F238E27FC236}">
                <a16:creationId xmlns:a16="http://schemas.microsoft.com/office/drawing/2014/main" id="{85A19242-EC76-3DC6-C25A-B847E40CC480}"/>
              </a:ext>
            </a:extLst>
          </p:cNvPr>
          <p:cNvGraphicFramePr/>
          <p:nvPr userDrawn="1">
            <p:extLst>
              <p:ext uri="{D42A27DB-BD31-4B8C-83A1-F6EECF244321}">
                <p14:modId xmlns:p14="http://schemas.microsoft.com/office/powerpoint/2010/main" val="3020917050"/>
              </p:ext>
            </p:extLst>
          </p:nvPr>
        </p:nvGraphicFramePr>
        <p:xfrm>
          <a:off x="3636935" y="1956665"/>
          <a:ext cx="4918129" cy="29446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5270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12" name="Diagram 11">
            <a:extLst>
              <a:ext uri="{FF2B5EF4-FFF2-40B4-BE49-F238E27FC236}">
                <a16:creationId xmlns:a16="http://schemas.microsoft.com/office/drawing/2014/main" id="{85A19242-EC76-3DC6-C25A-B847E40CC480}"/>
              </a:ext>
            </a:extLst>
          </p:cNvPr>
          <p:cNvGraphicFramePr/>
          <p:nvPr userDrawn="1">
            <p:extLst>
              <p:ext uri="{D42A27DB-BD31-4B8C-83A1-F6EECF244321}">
                <p14:modId xmlns:p14="http://schemas.microsoft.com/office/powerpoint/2010/main" val="2713473820"/>
              </p:ext>
            </p:extLst>
          </p:nvPr>
        </p:nvGraphicFramePr>
        <p:xfrm>
          <a:off x="3636935" y="1956665"/>
          <a:ext cx="4918129" cy="29446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6598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12" name="Diagram 11">
            <a:extLst>
              <a:ext uri="{FF2B5EF4-FFF2-40B4-BE49-F238E27FC236}">
                <a16:creationId xmlns:a16="http://schemas.microsoft.com/office/drawing/2014/main" id="{85A19242-EC76-3DC6-C25A-B847E40CC480}"/>
              </a:ext>
            </a:extLst>
          </p:cNvPr>
          <p:cNvGraphicFramePr/>
          <p:nvPr userDrawn="1">
            <p:extLst>
              <p:ext uri="{D42A27DB-BD31-4B8C-83A1-F6EECF244321}">
                <p14:modId xmlns:p14="http://schemas.microsoft.com/office/powerpoint/2010/main" val="2004429342"/>
              </p:ext>
            </p:extLst>
          </p:nvPr>
        </p:nvGraphicFramePr>
        <p:xfrm>
          <a:off x="3636935" y="1956665"/>
          <a:ext cx="4918129" cy="29446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2384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12" name="Diagram 11">
            <a:extLst>
              <a:ext uri="{FF2B5EF4-FFF2-40B4-BE49-F238E27FC236}">
                <a16:creationId xmlns:a16="http://schemas.microsoft.com/office/drawing/2014/main" id="{85A19242-EC76-3DC6-C25A-B847E40CC480}"/>
              </a:ext>
            </a:extLst>
          </p:cNvPr>
          <p:cNvGraphicFramePr/>
          <p:nvPr userDrawn="1">
            <p:extLst>
              <p:ext uri="{D42A27DB-BD31-4B8C-83A1-F6EECF244321}">
                <p14:modId xmlns:p14="http://schemas.microsoft.com/office/powerpoint/2010/main" val="759066312"/>
              </p:ext>
            </p:extLst>
          </p:nvPr>
        </p:nvGraphicFramePr>
        <p:xfrm>
          <a:off x="3636935" y="1956665"/>
          <a:ext cx="4918129" cy="29446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1541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4" name="Diagram 3">
            <a:extLst>
              <a:ext uri="{FF2B5EF4-FFF2-40B4-BE49-F238E27FC236}">
                <a16:creationId xmlns:a16="http://schemas.microsoft.com/office/drawing/2014/main" id="{34827794-BC35-25F7-B30C-BD33DB3992C1}"/>
              </a:ext>
            </a:extLst>
          </p:cNvPr>
          <p:cNvGraphicFramePr/>
          <p:nvPr userDrawn="1">
            <p:extLst>
              <p:ext uri="{D42A27DB-BD31-4B8C-83A1-F6EECF244321}">
                <p14:modId xmlns:p14="http://schemas.microsoft.com/office/powerpoint/2010/main" val="2818928642"/>
              </p:ext>
            </p:extLst>
          </p:nvPr>
        </p:nvGraphicFramePr>
        <p:xfrm>
          <a:off x="1395386" y="1610315"/>
          <a:ext cx="5029689" cy="37003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a:extLst>
              <a:ext uri="{FF2B5EF4-FFF2-40B4-BE49-F238E27FC236}">
                <a16:creationId xmlns:a16="http://schemas.microsoft.com/office/drawing/2014/main" id="{24CD72C9-A55E-7C1D-B8C6-BCAE879335D5}"/>
              </a:ext>
            </a:extLst>
          </p:cNvPr>
          <p:cNvGraphicFramePr/>
          <p:nvPr userDrawn="1">
            <p:extLst>
              <p:ext uri="{D42A27DB-BD31-4B8C-83A1-F6EECF244321}">
                <p14:modId xmlns:p14="http://schemas.microsoft.com/office/powerpoint/2010/main" val="4250180763"/>
              </p:ext>
            </p:extLst>
          </p:nvPr>
        </p:nvGraphicFramePr>
        <p:xfrm>
          <a:off x="6276762" y="1547339"/>
          <a:ext cx="4519851" cy="37633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7356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4" name="Diagram 3">
            <a:extLst>
              <a:ext uri="{FF2B5EF4-FFF2-40B4-BE49-F238E27FC236}">
                <a16:creationId xmlns:a16="http://schemas.microsoft.com/office/drawing/2014/main" id="{34827794-BC35-25F7-B30C-BD33DB3992C1}"/>
              </a:ext>
            </a:extLst>
          </p:cNvPr>
          <p:cNvGraphicFramePr/>
          <p:nvPr userDrawn="1">
            <p:extLst>
              <p:ext uri="{D42A27DB-BD31-4B8C-83A1-F6EECF244321}">
                <p14:modId xmlns:p14="http://schemas.microsoft.com/office/powerpoint/2010/main" val="981357473"/>
              </p:ext>
            </p:extLst>
          </p:nvPr>
        </p:nvGraphicFramePr>
        <p:xfrm>
          <a:off x="1395386" y="1610315"/>
          <a:ext cx="5029689" cy="37003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a:extLst>
              <a:ext uri="{FF2B5EF4-FFF2-40B4-BE49-F238E27FC236}">
                <a16:creationId xmlns:a16="http://schemas.microsoft.com/office/drawing/2014/main" id="{24CD72C9-A55E-7C1D-B8C6-BCAE879335D5}"/>
              </a:ext>
            </a:extLst>
          </p:cNvPr>
          <p:cNvGraphicFramePr/>
          <p:nvPr userDrawn="1">
            <p:extLst>
              <p:ext uri="{D42A27DB-BD31-4B8C-83A1-F6EECF244321}">
                <p14:modId xmlns:p14="http://schemas.microsoft.com/office/powerpoint/2010/main" val="240339201"/>
              </p:ext>
            </p:extLst>
          </p:nvPr>
        </p:nvGraphicFramePr>
        <p:xfrm>
          <a:off x="6276762" y="1547339"/>
          <a:ext cx="4519851" cy="37633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0323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4" name="Diagram 3">
            <a:extLst>
              <a:ext uri="{FF2B5EF4-FFF2-40B4-BE49-F238E27FC236}">
                <a16:creationId xmlns:a16="http://schemas.microsoft.com/office/drawing/2014/main" id="{34827794-BC35-25F7-B30C-BD33DB3992C1}"/>
              </a:ext>
            </a:extLst>
          </p:cNvPr>
          <p:cNvGraphicFramePr/>
          <p:nvPr userDrawn="1">
            <p:extLst>
              <p:ext uri="{D42A27DB-BD31-4B8C-83A1-F6EECF244321}">
                <p14:modId xmlns:p14="http://schemas.microsoft.com/office/powerpoint/2010/main" val="2314771053"/>
              </p:ext>
            </p:extLst>
          </p:nvPr>
        </p:nvGraphicFramePr>
        <p:xfrm>
          <a:off x="1395386" y="1610315"/>
          <a:ext cx="5029689" cy="37003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a:extLst>
              <a:ext uri="{FF2B5EF4-FFF2-40B4-BE49-F238E27FC236}">
                <a16:creationId xmlns:a16="http://schemas.microsoft.com/office/drawing/2014/main" id="{24CD72C9-A55E-7C1D-B8C6-BCAE879335D5}"/>
              </a:ext>
            </a:extLst>
          </p:cNvPr>
          <p:cNvGraphicFramePr/>
          <p:nvPr userDrawn="1">
            <p:extLst>
              <p:ext uri="{D42A27DB-BD31-4B8C-83A1-F6EECF244321}">
                <p14:modId xmlns:p14="http://schemas.microsoft.com/office/powerpoint/2010/main" val="3133539077"/>
              </p:ext>
            </p:extLst>
          </p:nvPr>
        </p:nvGraphicFramePr>
        <p:xfrm>
          <a:off x="6276762" y="1547339"/>
          <a:ext cx="4519851" cy="3763322"/>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felt 1">
            <a:extLst>
              <a:ext uri="{FF2B5EF4-FFF2-40B4-BE49-F238E27FC236}">
                <a16:creationId xmlns:a16="http://schemas.microsoft.com/office/drawing/2014/main" id="{5EB0B7E9-15B1-B038-5E57-B377C277BD20}"/>
              </a:ext>
            </a:extLst>
          </p:cNvPr>
          <p:cNvSpPr txBox="1"/>
          <p:nvPr userDrawn="1"/>
        </p:nvSpPr>
        <p:spPr>
          <a:xfrm>
            <a:off x="1135380" y="841885"/>
            <a:ext cx="9188221" cy="584775"/>
          </a:xfrm>
          <a:prstGeom prst="rect">
            <a:avLst/>
          </a:prstGeom>
          <a:noFill/>
        </p:spPr>
        <p:txBody>
          <a:bodyPr wrap="none" rtlCol="0">
            <a:spAutoFit/>
          </a:bodyPr>
          <a:lstStyle/>
          <a:p>
            <a:r>
              <a:rPr lang="da-DK" sz="1600" dirty="0"/>
              <a:t>Hvis vi skal bruge nuancer af rød, så skal det største element altid være 100% rød. Derudover skal vi definere</a:t>
            </a:r>
          </a:p>
          <a:p>
            <a:r>
              <a:rPr lang="da-DK" sz="1600" dirty="0"/>
              <a:t>f.eks. tre supplerende røde farver (så der ikke kommer for mange nuancer) som vist herunder:</a:t>
            </a:r>
          </a:p>
        </p:txBody>
      </p:sp>
    </p:spTree>
    <p:extLst>
      <p:ext uri="{BB962C8B-B14F-4D97-AF65-F5344CB8AC3E}">
        <p14:creationId xmlns:p14="http://schemas.microsoft.com/office/powerpoint/2010/main" val="3941383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1_Titelslide">
    <p:spTree>
      <p:nvGrpSpPr>
        <p:cNvPr id="1" name=""/>
        <p:cNvGrpSpPr/>
        <p:nvPr/>
      </p:nvGrpSpPr>
      <p:grpSpPr>
        <a:xfrm>
          <a:off x="0" y="0"/>
          <a:ext cx="0" cy="0"/>
          <a:chOff x="0" y="0"/>
          <a:chExt cx="0" cy="0"/>
        </a:xfrm>
      </p:grpSpPr>
      <p:sp>
        <p:nvSpPr>
          <p:cNvPr id="4" name="Pladsholder til indhold 6">
            <a:extLst>
              <a:ext uri="{FF2B5EF4-FFF2-40B4-BE49-F238E27FC236}">
                <a16:creationId xmlns:a16="http://schemas.microsoft.com/office/drawing/2014/main" id="{2BB2A9EC-DF5C-05E1-2E9A-717D2C9C8257}"/>
              </a:ext>
            </a:extLst>
          </p:cNvPr>
          <p:cNvSpPr>
            <a:spLocks noGrp="1"/>
          </p:cNvSpPr>
          <p:nvPr>
            <p:ph sz="quarter" idx="12"/>
          </p:nvPr>
        </p:nvSpPr>
        <p:spPr>
          <a:xfrm>
            <a:off x="452439" y="498475"/>
            <a:ext cx="11242438" cy="5842690"/>
          </a:xfrm>
          <a:prstGeom prst="rect">
            <a:avLst/>
          </a:prstGeom>
        </p:spPr>
        <p:txBody>
          <a:bodyPr/>
          <a:lstStyle>
            <a:lvl1pPr marL="0" indent="0">
              <a:buNone/>
              <a:defRPr/>
            </a:lvl1pPr>
          </a:lstStyle>
          <a:p>
            <a:pPr lvl="0"/>
            <a:r>
              <a:rPr lang="da-DK"/>
              <a:t>Klik for at redigere teksttypografierne i masteren</a:t>
            </a:r>
          </a:p>
        </p:txBody>
      </p:sp>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F7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5" name="Pladsholder til indhold 4">
            <a:extLst>
              <a:ext uri="{FF2B5EF4-FFF2-40B4-BE49-F238E27FC236}">
                <a16:creationId xmlns:a16="http://schemas.microsoft.com/office/drawing/2014/main" id="{63190662-707B-E26E-8296-7FC615B0787B}"/>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accent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8" name="Pladsholder til indhold 7">
            <a:extLst>
              <a:ext uri="{FF2B5EF4-FFF2-40B4-BE49-F238E27FC236}">
                <a16:creationId xmlns:a16="http://schemas.microsoft.com/office/drawing/2014/main" id="{0BD8C5F5-E3B9-8B20-DE93-6E1219013D21}"/>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Tree>
    <p:extLst>
      <p:ext uri="{BB962C8B-B14F-4D97-AF65-F5344CB8AC3E}">
        <p14:creationId xmlns:p14="http://schemas.microsoft.com/office/powerpoint/2010/main" val="2207500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elslide">
    <p:bg>
      <p:bgPr>
        <a:solidFill>
          <a:schemeClr val="bg1"/>
        </a:solidFill>
        <a:effectLst/>
      </p:bgPr>
    </p:bg>
    <p:spTree>
      <p:nvGrpSpPr>
        <p:cNvPr id="1" name=""/>
        <p:cNvGrpSpPr/>
        <p:nvPr/>
      </p:nvGrpSpPr>
      <p:grpSpPr>
        <a:xfrm>
          <a:off x="0" y="0"/>
          <a:ext cx="0" cy="0"/>
          <a:chOff x="0" y="0"/>
          <a:chExt cx="0" cy="0"/>
        </a:xfrm>
      </p:grpSpPr>
      <p:cxnSp>
        <p:nvCxnSpPr>
          <p:cNvPr id="10" name="Lige forbindelse 9">
            <a:extLst>
              <a:ext uri="{FF2B5EF4-FFF2-40B4-BE49-F238E27FC236}">
                <a16:creationId xmlns:a16="http://schemas.microsoft.com/office/drawing/2014/main" id="{31BDD5B5-109B-F1FE-0730-7A1525D48CBD}"/>
              </a:ext>
            </a:extLst>
          </p:cNvPr>
          <p:cNvCxnSpPr/>
          <p:nvPr userDrawn="1"/>
        </p:nvCxnSpPr>
        <p:spPr>
          <a:xfrm flipH="1">
            <a:off x="0" y="592247"/>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Pladsholder til slidenummer 5">
            <a:extLst>
              <a:ext uri="{FF2B5EF4-FFF2-40B4-BE49-F238E27FC236}">
                <a16:creationId xmlns:a16="http://schemas.microsoft.com/office/drawing/2014/main" id="{EE6D9650-B4EB-9898-7C81-A9C859216536}"/>
              </a:ext>
            </a:extLst>
          </p:cNvPr>
          <p:cNvSpPr>
            <a:spLocks noGrp="1"/>
          </p:cNvSpPr>
          <p:nvPr>
            <p:ph type="sldNum" sz="quarter" idx="12"/>
          </p:nvPr>
        </p:nvSpPr>
        <p:spPr>
          <a:xfrm>
            <a:off x="11610109" y="166438"/>
            <a:ext cx="449369" cy="365125"/>
          </a:xfrm>
          <a:prstGeom prst="rect">
            <a:avLst/>
          </a:prstGeom>
        </p:spPr>
        <p:txBody>
          <a:bodyPr/>
          <a:lstStyle>
            <a:lvl1pPr>
              <a:defRPr sz="1000">
                <a:solidFill>
                  <a:schemeClr val="tx1">
                    <a:lumMod val="50000"/>
                    <a:lumOff val="50000"/>
                  </a:schemeClr>
                </a:solidFill>
                <a:latin typeface="Trebuchet MS" panose="020B0703020202090204" pitchFamily="34" charset="0"/>
              </a:defRPr>
            </a:lvl1pPr>
          </a:lstStyle>
          <a:p>
            <a:fld id="{7F9B5563-22A4-2C49-971F-DF74FD805A99}" type="slidenum">
              <a:rPr lang="da-DK" smtClean="0"/>
              <a:pPr/>
              <a:t>‹nr.›</a:t>
            </a:fld>
            <a:endParaRPr lang="da-DK" dirty="0"/>
          </a:p>
        </p:txBody>
      </p:sp>
      <p:sp>
        <p:nvSpPr>
          <p:cNvPr id="8" name="Tekstfelt 7">
            <a:extLst>
              <a:ext uri="{FF2B5EF4-FFF2-40B4-BE49-F238E27FC236}">
                <a16:creationId xmlns:a16="http://schemas.microsoft.com/office/drawing/2014/main" id="{9CE64ACE-E7FD-155C-AE28-A9B16DC09BBC}"/>
              </a:ext>
            </a:extLst>
          </p:cNvPr>
          <p:cNvSpPr txBox="1"/>
          <p:nvPr userDrawn="1"/>
        </p:nvSpPr>
        <p:spPr>
          <a:xfrm>
            <a:off x="10108659" y="162372"/>
            <a:ext cx="1375909" cy="246221"/>
          </a:xfrm>
          <a:prstGeom prst="rect">
            <a:avLst/>
          </a:prstGeom>
          <a:noFill/>
        </p:spPr>
        <p:txBody>
          <a:bodyPr wrap="square" rtlCol="0">
            <a:spAutoFit/>
          </a:bodyPr>
          <a:lstStyle/>
          <a:p>
            <a:pPr algn="r"/>
            <a:r>
              <a:rPr lang="da-DK" sz="1000" dirty="0">
                <a:solidFill>
                  <a:schemeClr val="tx1">
                    <a:lumMod val="50000"/>
                    <a:lumOff val="50000"/>
                  </a:schemeClr>
                </a:solidFill>
                <a:latin typeface="Trebuchet MS" panose="020B0703020202090204" pitchFamily="34" charset="0"/>
              </a:rPr>
              <a:t>Danske Gymnasier</a:t>
            </a:r>
          </a:p>
        </p:txBody>
      </p:sp>
      <p:cxnSp>
        <p:nvCxnSpPr>
          <p:cNvPr id="9" name="Lige forbindelse 8">
            <a:extLst>
              <a:ext uri="{FF2B5EF4-FFF2-40B4-BE49-F238E27FC236}">
                <a16:creationId xmlns:a16="http://schemas.microsoft.com/office/drawing/2014/main" id="{8655A162-DD14-FB12-CB9A-D9376574C459}"/>
              </a:ext>
            </a:extLst>
          </p:cNvPr>
          <p:cNvCxnSpPr>
            <a:cxnSpLocks/>
          </p:cNvCxnSpPr>
          <p:nvPr userDrawn="1"/>
        </p:nvCxnSpPr>
        <p:spPr>
          <a:xfrm>
            <a:off x="11535594" y="205459"/>
            <a:ext cx="0" cy="182564"/>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aphicFrame>
        <p:nvGraphicFramePr>
          <p:cNvPr id="3" name="Diagram 2">
            <a:extLst>
              <a:ext uri="{FF2B5EF4-FFF2-40B4-BE49-F238E27FC236}">
                <a16:creationId xmlns:a16="http://schemas.microsoft.com/office/drawing/2014/main" id="{2548793B-1145-33B2-0701-B9FEA42AFF7E}"/>
              </a:ext>
            </a:extLst>
          </p:cNvPr>
          <p:cNvGraphicFramePr/>
          <p:nvPr userDrawn="1">
            <p:extLst>
              <p:ext uri="{D42A27DB-BD31-4B8C-83A1-F6EECF244321}">
                <p14:modId xmlns:p14="http://schemas.microsoft.com/office/powerpoint/2010/main" val="4259686960"/>
              </p:ext>
            </p:extLst>
          </p:nvPr>
        </p:nvGraphicFramePr>
        <p:xfrm>
          <a:off x="1003097" y="1880173"/>
          <a:ext cx="4712578" cy="30976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Diagram 10">
            <a:extLst>
              <a:ext uri="{FF2B5EF4-FFF2-40B4-BE49-F238E27FC236}">
                <a16:creationId xmlns:a16="http://schemas.microsoft.com/office/drawing/2014/main" id="{0FB18F53-600C-DC05-2242-E229E5AAED6E}"/>
              </a:ext>
            </a:extLst>
          </p:cNvPr>
          <p:cNvGraphicFramePr/>
          <p:nvPr userDrawn="1">
            <p:extLst>
              <p:ext uri="{D42A27DB-BD31-4B8C-83A1-F6EECF244321}">
                <p14:modId xmlns:p14="http://schemas.microsoft.com/office/powerpoint/2010/main" val="3344775673"/>
              </p:ext>
            </p:extLst>
          </p:nvPr>
        </p:nvGraphicFramePr>
        <p:xfrm>
          <a:off x="6517206" y="1880172"/>
          <a:ext cx="4712578" cy="30976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878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pic>
        <p:nvPicPr>
          <p:cNvPr id="9" name="Billede 8" descr="Et billede, der indeholder tøj, person, Ansigt, menneske&#10;&#10;Automatisk genereret beskrivelse">
            <a:extLst>
              <a:ext uri="{FF2B5EF4-FFF2-40B4-BE49-F238E27FC236}">
                <a16:creationId xmlns:a16="http://schemas.microsoft.com/office/drawing/2014/main" id="{5FDD728C-934C-8752-889E-33472DCD79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2873" y="498363"/>
            <a:ext cx="11242438" cy="5861273"/>
          </a:xfrm>
          <a:prstGeom prst="rect">
            <a:avLst/>
          </a:prstGeom>
        </p:spPr>
      </p:pic>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rgbClr val="575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F7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4" name="Billede 3" descr="Et billede, der indeholder Font/skrifttype, tekst, Grafik, logo&#10;&#10;Automatisk genereret beskrivelse">
            <a:extLst>
              <a:ext uri="{FF2B5EF4-FFF2-40B4-BE49-F238E27FC236}">
                <a16:creationId xmlns:a16="http://schemas.microsoft.com/office/drawing/2014/main" id="{E805861F-CD49-91A8-5502-2F2D8EF302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5" name="Pladsholder til indhold 4">
            <a:extLst>
              <a:ext uri="{FF2B5EF4-FFF2-40B4-BE49-F238E27FC236}">
                <a16:creationId xmlns:a16="http://schemas.microsoft.com/office/drawing/2014/main" id="{A224B38F-67FE-5EF7-20BC-BD85469933A8}"/>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6" name="Pladsholder til indhold 7">
            <a:extLst>
              <a:ext uri="{FF2B5EF4-FFF2-40B4-BE49-F238E27FC236}">
                <a16:creationId xmlns:a16="http://schemas.microsoft.com/office/drawing/2014/main" id="{E0E3378F-170A-0E9C-9DF7-EDCF4282214A}"/>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Tree>
    <p:extLst>
      <p:ext uri="{BB962C8B-B14F-4D97-AF65-F5344CB8AC3E}">
        <p14:creationId xmlns:p14="http://schemas.microsoft.com/office/powerpoint/2010/main" val="297907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F7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5" name="Pladsholder til indhold 4">
            <a:extLst>
              <a:ext uri="{FF2B5EF4-FFF2-40B4-BE49-F238E27FC236}">
                <a16:creationId xmlns:a16="http://schemas.microsoft.com/office/drawing/2014/main" id="{63190662-707B-E26E-8296-7FC615B0787B}"/>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8" name="Pladsholder til indhold 7">
            <a:extLst>
              <a:ext uri="{FF2B5EF4-FFF2-40B4-BE49-F238E27FC236}">
                <a16:creationId xmlns:a16="http://schemas.microsoft.com/office/drawing/2014/main" id="{0BD8C5F5-E3B9-8B20-DE93-6E1219013D21}"/>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
        <p:nvSpPr>
          <p:cNvPr id="7" name="Pladsholder til indhold 6">
            <a:extLst>
              <a:ext uri="{FF2B5EF4-FFF2-40B4-BE49-F238E27FC236}">
                <a16:creationId xmlns:a16="http://schemas.microsoft.com/office/drawing/2014/main" id="{728ADCA1-0D56-9BDC-B3B3-3F34F8D63F66}"/>
              </a:ext>
            </a:extLst>
          </p:cNvPr>
          <p:cNvSpPr>
            <a:spLocks noGrp="1"/>
          </p:cNvSpPr>
          <p:nvPr>
            <p:ph sz="quarter" idx="12"/>
          </p:nvPr>
        </p:nvSpPr>
        <p:spPr>
          <a:xfrm>
            <a:off x="452439" y="498475"/>
            <a:ext cx="11242438" cy="5842690"/>
          </a:xfrm>
          <a:prstGeom prst="rect">
            <a:avLst/>
          </a:prstGeom>
        </p:spPr>
        <p:txBody>
          <a:bodyPr/>
          <a:lstStyle>
            <a:lvl1pPr marL="0" indent="0">
              <a:buNone/>
              <a:defRPr/>
            </a:lvl1pPr>
          </a:lstStyle>
          <a:p>
            <a:pPr lvl="0"/>
            <a:r>
              <a:rPr lang="da-DK"/>
              <a:t>Klik for at redigere teksttypografierne i masteren</a:t>
            </a:r>
          </a:p>
        </p:txBody>
      </p:sp>
    </p:spTree>
    <p:extLst>
      <p:ext uri="{BB962C8B-B14F-4D97-AF65-F5344CB8AC3E}">
        <p14:creationId xmlns:p14="http://schemas.microsoft.com/office/powerpoint/2010/main" val="3215178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pic>
        <p:nvPicPr>
          <p:cNvPr id="9" name="Billede 8" descr="Et billede, der indeholder tøj, person, Ansigt, menneske&#10;&#10;Automatisk genereret beskrivelse">
            <a:extLst>
              <a:ext uri="{FF2B5EF4-FFF2-40B4-BE49-F238E27FC236}">
                <a16:creationId xmlns:a16="http://schemas.microsoft.com/office/drawing/2014/main" id="{5FDD728C-934C-8752-889E-33472DCD79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2873" y="498363"/>
            <a:ext cx="11242438" cy="5861273"/>
          </a:xfrm>
          <a:prstGeom prst="rect">
            <a:avLst/>
          </a:prstGeom>
        </p:spPr>
      </p:pic>
      <p:sp>
        <p:nvSpPr>
          <p:cNvPr id="4" name="Rektangel 3">
            <a:extLst>
              <a:ext uri="{FF2B5EF4-FFF2-40B4-BE49-F238E27FC236}">
                <a16:creationId xmlns:a16="http://schemas.microsoft.com/office/drawing/2014/main" id="{E6AD2490-536E-5FF2-7ED8-CF7E1451F5C9}"/>
              </a:ext>
            </a:extLst>
          </p:cNvPr>
          <p:cNvSpPr/>
          <p:nvPr userDrawn="1"/>
        </p:nvSpPr>
        <p:spPr>
          <a:xfrm>
            <a:off x="0" y="-1"/>
            <a:ext cx="4986665" cy="5257801"/>
          </a:xfrm>
          <a:prstGeom prst="rect">
            <a:avLst/>
          </a:prstGeom>
          <a:solidFill>
            <a:srgbClr val="575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5" name="Pladsholder til indhold 4">
            <a:extLst>
              <a:ext uri="{FF2B5EF4-FFF2-40B4-BE49-F238E27FC236}">
                <a16:creationId xmlns:a16="http://schemas.microsoft.com/office/drawing/2014/main" id="{07D82BC1-D5ED-8B73-BE3E-C33B96CCB5C1}"/>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7" name="Pladsholder til indhold 7">
            <a:extLst>
              <a:ext uri="{FF2B5EF4-FFF2-40B4-BE49-F238E27FC236}">
                <a16:creationId xmlns:a16="http://schemas.microsoft.com/office/drawing/2014/main" id="{DEF8A279-DB60-FDA0-2A03-FD7CEC3137F4}"/>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Tree>
    <p:extLst>
      <p:ext uri="{BB962C8B-B14F-4D97-AF65-F5344CB8AC3E}">
        <p14:creationId xmlns:p14="http://schemas.microsoft.com/office/powerpoint/2010/main" val="315066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indhold 4">
            <a:extLst>
              <a:ext uri="{FF2B5EF4-FFF2-40B4-BE49-F238E27FC236}">
                <a16:creationId xmlns:a16="http://schemas.microsoft.com/office/drawing/2014/main" id="{63190662-707B-E26E-8296-7FC615B0787B}"/>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8" name="Pladsholder til indhold 7">
            <a:extLst>
              <a:ext uri="{FF2B5EF4-FFF2-40B4-BE49-F238E27FC236}">
                <a16:creationId xmlns:a16="http://schemas.microsoft.com/office/drawing/2014/main" id="{0BD8C5F5-E3B9-8B20-DE93-6E1219013D21}"/>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
        <p:nvSpPr>
          <p:cNvPr id="7" name="Pladsholder til indhold 6">
            <a:extLst>
              <a:ext uri="{FF2B5EF4-FFF2-40B4-BE49-F238E27FC236}">
                <a16:creationId xmlns:a16="http://schemas.microsoft.com/office/drawing/2014/main" id="{728ADCA1-0D56-9BDC-B3B3-3F34F8D63F66}"/>
              </a:ext>
            </a:extLst>
          </p:cNvPr>
          <p:cNvSpPr>
            <a:spLocks noGrp="1"/>
          </p:cNvSpPr>
          <p:nvPr>
            <p:ph sz="quarter" idx="12"/>
          </p:nvPr>
        </p:nvSpPr>
        <p:spPr>
          <a:xfrm>
            <a:off x="452439" y="498475"/>
            <a:ext cx="11242438" cy="5842690"/>
          </a:xfrm>
          <a:prstGeom prst="rect">
            <a:avLst/>
          </a:prstGeom>
        </p:spPr>
        <p:txBody>
          <a:bodyPr/>
          <a:lstStyle>
            <a:lvl1pPr marL="0" indent="0">
              <a:buNone/>
              <a:defRPr/>
            </a:lvl1pPr>
          </a:lstStyle>
          <a:p>
            <a:pPr lvl="0"/>
            <a:r>
              <a:rPr lang="da-DK"/>
              <a:t>Klik for at redigere teksttypografierne i masteren</a:t>
            </a:r>
          </a:p>
        </p:txBody>
      </p:sp>
      <p:sp>
        <p:nvSpPr>
          <p:cNvPr id="4" name="Rektangel 3">
            <a:extLst>
              <a:ext uri="{FF2B5EF4-FFF2-40B4-BE49-F238E27FC236}">
                <a16:creationId xmlns:a16="http://schemas.microsoft.com/office/drawing/2014/main" id="{C3765D9B-9FA7-9F54-BCAC-3E59B839795A}"/>
              </a:ext>
            </a:extLst>
          </p:cNvPr>
          <p:cNvSpPr/>
          <p:nvPr userDrawn="1"/>
        </p:nvSpPr>
        <p:spPr>
          <a:xfrm>
            <a:off x="8676167" y="5592726"/>
            <a:ext cx="3515833" cy="1265274"/>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9" name="Billede 8" descr="Et billede, der indeholder Font/skrifttype, tekst, Grafik, logo&#10;&#10;Automatisk genereret beskrivelse">
            <a:extLst>
              <a:ext uri="{FF2B5EF4-FFF2-40B4-BE49-F238E27FC236}">
                <a16:creationId xmlns:a16="http://schemas.microsoft.com/office/drawing/2014/main" id="{8439D044-FAB4-F24A-52BF-59A2B0AF5A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Tree>
    <p:extLst>
      <p:ext uri="{BB962C8B-B14F-4D97-AF65-F5344CB8AC3E}">
        <p14:creationId xmlns:p14="http://schemas.microsoft.com/office/powerpoint/2010/main" val="225882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396D7-A1CF-F28A-C8E2-F72535965325}"/>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Trebuchet MS" panose="020B0703020202090204" pitchFamily="34" charset="0"/>
              </a:defRPr>
            </a:lvl1pPr>
          </a:lstStyle>
          <a:p>
            <a:r>
              <a:rPr lang="da-DK" dirty="0"/>
              <a:t>Overskrift 1 linje</a:t>
            </a:r>
          </a:p>
        </p:txBody>
      </p:sp>
      <p:sp>
        <p:nvSpPr>
          <p:cNvPr id="3" name="Undertitel 2">
            <a:extLst>
              <a:ext uri="{FF2B5EF4-FFF2-40B4-BE49-F238E27FC236}">
                <a16:creationId xmlns:a16="http://schemas.microsoft.com/office/drawing/2014/main" id="{95FA549C-0710-5F69-5DBA-413FB1E422B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000" b="0" i="1">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pic>
        <p:nvPicPr>
          <p:cNvPr id="9" name="Billede 8" descr="Et billede, der indeholder tøj, person, Ansigt, menneske&#10;&#10;Automatisk genereret beskrivelse">
            <a:extLst>
              <a:ext uri="{FF2B5EF4-FFF2-40B4-BE49-F238E27FC236}">
                <a16:creationId xmlns:a16="http://schemas.microsoft.com/office/drawing/2014/main" id="{5FDD728C-934C-8752-889E-33472DCD79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2873" y="498363"/>
            <a:ext cx="11242438" cy="5861273"/>
          </a:xfrm>
          <a:prstGeom prst="rect">
            <a:avLst/>
          </a:prstGeom>
        </p:spPr>
      </p:pic>
      <p:sp>
        <p:nvSpPr>
          <p:cNvPr id="12" name="Rektangel 11">
            <a:extLst>
              <a:ext uri="{FF2B5EF4-FFF2-40B4-BE49-F238E27FC236}">
                <a16:creationId xmlns:a16="http://schemas.microsoft.com/office/drawing/2014/main" id="{62DCBABF-58EC-9799-31FC-B661F68E5BA7}"/>
              </a:ext>
            </a:extLst>
          </p:cNvPr>
          <p:cNvSpPr/>
          <p:nvPr userDrawn="1"/>
        </p:nvSpPr>
        <p:spPr>
          <a:xfrm>
            <a:off x="0" y="-1"/>
            <a:ext cx="4986665" cy="5257801"/>
          </a:xfrm>
          <a:prstGeom prst="rect">
            <a:avLst/>
          </a:prstGeom>
          <a:solidFill>
            <a:srgbClr val="768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8C534EDD-4A7D-4015-0B6A-BC26C156327B}"/>
              </a:ext>
            </a:extLst>
          </p:cNvPr>
          <p:cNvSpPr/>
          <p:nvPr userDrawn="1"/>
        </p:nvSpPr>
        <p:spPr>
          <a:xfrm>
            <a:off x="8676167" y="5592726"/>
            <a:ext cx="3515833" cy="1265274"/>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pic>
        <p:nvPicPr>
          <p:cNvPr id="6" name="Billede 5" descr="Et billede, der indeholder Font/skrifttype, tekst, Grafik, logo&#10;&#10;Automatisk genereret beskrivelse">
            <a:extLst>
              <a:ext uri="{FF2B5EF4-FFF2-40B4-BE49-F238E27FC236}">
                <a16:creationId xmlns:a16="http://schemas.microsoft.com/office/drawing/2014/main" id="{1E3322B3-BFF6-2368-9E4C-D504CDBA7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5463" y="5840867"/>
            <a:ext cx="2425048" cy="793056"/>
          </a:xfrm>
          <a:prstGeom prst="rect">
            <a:avLst/>
          </a:prstGeom>
        </p:spPr>
      </p:pic>
      <p:sp>
        <p:nvSpPr>
          <p:cNvPr id="4" name="Pladsholder til indhold 4">
            <a:extLst>
              <a:ext uri="{FF2B5EF4-FFF2-40B4-BE49-F238E27FC236}">
                <a16:creationId xmlns:a16="http://schemas.microsoft.com/office/drawing/2014/main" id="{EC29651E-ADF9-D0F4-CBE5-8E06B68E48D5}"/>
              </a:ext>
            </a:extLst>
          </p:cNvPr>
          <p:cNvSpPr>
            <a:spLocks noGrp="1"/>
          </p:cNvSpPr>
          <p:nvPr>
            <p:ph sz="quarter" idx="10" hasCustomPrompt="1"/>
          </p:nvPr>
        </p:nvSpPr>
        <p:spPr>
          <a:xfrm>
            <a:off x="627322" y="887832"/>
            <a:ext cx="4094163" cy="1883260"/>
          </a:xfrm>
          <a:prstGeom prst="rect">
            <a:avLst/>
          </a:prstGeom>
        </p:spPr>
        <p:txBody>
          <a:bodyPr/>
          <a:lstStyle>
            <a:lvl1pPr marL="0" indent="0">
              <a:lnSpc>
                <a:spcPct val="100000"/>
              </a:lnSpc>
              <a:buNone/>
              <a:defRPr sz="3200" b="1">
                <a:solidFill>
                  <a:schemeClr val="bg1"/>
                </a:solidFill>
              </a:defRPr>
            </a:lvl1pPr>
          </a:lstStyle>
          <a:p>
            <a:pPr lvl="0"/>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Overskrift</a:t>
            </a:r>
          </a:p>
        </p:txBody>
      </p:sp>
      <p:sp>
        <p:nvSpPr>
          <p:cNvPr id="5" name="Pladsholder til indhold 7">
            <a:extLst>
              <a:ext uri="{FF2B5EF4-FFF2-40B4-BE49-F238E27FC236}">
                <a16:creationId xmlns:a16="http://schemas.microsoft.com/office/drawing/2014/main" id="{D64590B2-E5DA-66D5-6ED8-264274469712}"/>
              </a:ext>
            </a:extLst>
          </p:cNvPr>
          <p:cNvSpPr>
            <a:spLocks noGrp="1"/>
          </p:cNvSpPr>
          <p:nvPr>
            <p:ph sz="quarter" idx="11" hasCustomPrompt="1"/>
          </p:nvPr>
        </p:nvSpPr>
        <p:spPr>
          <a:xfrm>
            <a:off x="627063" y="3103563"/>
            <a:ext cx="4094162" cy="641350"/>
          </a:xfrm>
          <a:prstGeom prst="rect">
            <a:avLst/>
          </a:prstGeom>
        </p:spPr>
        <p:txBody>
          <a:bodyPr/>
          <a:lstStyle>
            <a:lvl1pPr marL="0" indent="0">
              <a:buNone/>
              <a:defRPr sz="18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Evt. oplægsholder eller afsender</a:t>
            </a:r>
          </a:p>
        </p:txBody>
      </p:sp>
    </p:spTree>
    <p:extLst>
      <p:ext uri="{BB962C8B-B14F-4D97-AF65-F5344CB8AC3E}">
        <p14:creationId xmlns:p14="http://schemas.microsoft.com/office/powerpoint/2010/main" val="1268472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94103"/>
      </p:ext>
    </p:extLst>
  </p:cSld>
  <p:clrMap bg1="lt1" tx1="dk1" bg2="lt2" tx2="dk2" accent1="accent1" accent2="accent2" accent3="accent3" accent4="accent4" accent5="accent5" accent6="accent6" hlink="hlink" folHlink="folHlink"/>
  <p:sldLayoutIdLst>
    <p:sldLayoutId id="2147483661" r:id="rId1"/>
    <p:sldLayoutId id="2147483689" r:id="rId2"/>
    <p:sldLayoutId id="2147483668" r:id="rId3"/>
    <p:sldLayoutId id="2147483690" r:id="rId4"/>
    <p:sldLayoutId id="2147483664" r:id="rId5"/>
    <p:sldLayoutId id="2147483691" r:id="rId6"/>
    <p:sldLayoutId id="2147483667" r:id="rId7"/>
    <p:sldLayoutId id="2147483692" r:id="rId8"/>
    <p:sldLayoutId id="2147483665" r:id="rId9"/>
    <p:sldLayoutId id="2147483693" r:id="rId10"/>
    <p:sldLayoutId id="2147483666" r:id="rId11"/>
    <p:sldLayoutId id="2147483694" r:id="rId12"/>
    <p:sldLayoutId id="2147483660" r:id="rId13"/>
    <p:sldLayoutId id="2147483649" r:id="rId14"/>
    <p:sldLayoutId id="2147483687" r:id="rId15"/>
    <p:sldLayoutId id="2147483662" r:id="rId16"/>
    <p:sldLayoutId id="2147483669" r:id="rId17"/>
    <p:sldLayoutId id="2147483663" r:id="rId18"/>
    <p:sldLayoutId id="2147483682" r:id="rId19"/>
    <p:sldLayoutId id="2147483683" r:id="rId20"/>
    <p:sldLayoutId id="2147483684" r:id="rId21"/>
    <p:sldLayoutId id="2147483685" r:id="rId22"/>
    <p:sldLayoutId id="2147483686" r:id="rId23"/>
    <p:sldLayoutId id="2147483688" r:id="rId24"/>
    <p:sldLayoutId id="2147483678" r:id="rId25"/>
    <p:sldLayoutId id="2147483679" r:id="rId26"/>
    <p:sldLayoutId id="2147483680" r:id="rId27"/>
    <p:sldLayoutId id="2147483681" r:id="rId28"/>
    <p:sldLayoutId id="2147483650" r:id="rId29"/>
    <p:sldLayoutId id="2147483652" r:id="rId30"/>
    <p:sldLayoutId id="2147483654" r:id="rId31"/>
    <p:sldLayoutId id="2147483657" r:id="rId32"/>
    <p:sldLayoutId id="2147483670" r:id="rId33"/>
    <p:sldLayoutId id="2147483673" r:id="rId34"/>
    <p:sldLayoutId id="2147483674" r:id="rId35"/>
    <p:sldLayoutId id="2147483675" r:id="rId36"/>
    <p:sldLayoutId id="2147483671" r:id="rId37"/>
    <p:sldLayoutId id="2147483676" r:id="rId38"/>
    <p:sldLayoutId id="2147483677" r:id="rId39"/>
    <p:sldLayoutId id="2147483672" r:id="rId40"/>
  </p:sldLayoutIdLst>
  <p:hf hdr="0" ftr="0" dt="0"/>
  <p:txStyles>
    <p:title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hyperlink" Target="https://deg.dk/for-bestyrelserne-paa-erhvervsskolerne/vaerktoejer-til-bestyrelsen/vaerktoej-om-baeredygtige-udbud" TargetMode="Externa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hyperlink" Target="https://danskegymnasier.dk/find-gymnasier/" TargetMode="External"/><Relationship Id="rId2" Type="http://schemas.openxmlformats.org/officeDocument/2006/relationships/hyperlink" Target="https://deg.dk/danmarkskort-over-medlemsskoler" TargetMode="External"/><Relationship Id="rId1" Type="http://schemas.openxmlformats.org/officeDocument/2006/relationships/slideLayout" Target="../slideLayouts/slideLayout29.xml"/><Relationship Id="rId4" Type="http://schemas.openxmlformats.org/officeDocument/2006/relationships/hyperlink" Target="https://www.mannaz.com/da/projektmodel/analysefasen/interesssentanalys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hyperlink" Target="https://deg.dk/tal-analyse/skoledrift/prognosevaerktoej-til-beregning-konsekvenser-epx" TargetMode="Externa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9.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421C81B-8B14-3F52-F82D-406F03AE055D}"/>
              </a:ext>
            </a:extLst>
          </p:cNvPr>
          <p:cNvSpPr/>
          <p:nvPr/>
        </p:nvSpPr>
        <p:spPr>
          <a:xfrm>
            <a:off x="5189839" y="5601730"/>
            <a:ext cx="3492844" cy="1256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C725AB6-8A82-156D-EDA7-5A96430877E7}"/>
              </a:ext>
            </a:extLst>
          </p:cNvPr>
          <p:cNvSpPr>
            <a:spLocks noGrp="1"/>
          </p:cNvSpPr>
          <p:nvPr>
            <p:ph type="ctrTitle"/>
          </p:nvPr>
        </p:nvSpPr>
        <p:spPr>
          <a:xfrm>
            <a:off x="90616" y="125584"/>
            <a:ext cx="5593492" cy="2387600"/>
          </a:xfrm>
        </p:spPr>
        <p:txBody>
          <a:bodyPr/>
          <a:lstStyle/>
          <a:p>
            <a:pPr algn="l"/>
            <a:r>
              <a:rPr lang="da-DK" sz="3200" dirty="0"/>
              <a:t>Lokal drøftelse af </a:t>
            </a:r>
            <a:br>
              <a:rPr lang="da-DK" sz="3200" dirty="0"/>
            </a:br>
            <a:r>
              <a:rPr lang="da-DK" sz="3200" b="1" dirty="0"/>
              <a:t>Nyt institutionslandskab</a:t>
            </a:r>
            <a:endParaRPr lang="da-DK" sz="3200" dirty="0"/>
          </a:p>
        </p:txBody>
      </p:sp>
      <p:sp>
        <p:nvSpPr>
          <p:cNvPr id="3" name="Undertitel 2">
            <a:extLst>
              <a:ext uri="{FF2B5EF4-FFF2-40B4-BE49-F238E27FC236}">
                <a16:creationId xmlns:a16="http://schemas.microsoft.com/office/drawing/2014/main" id="{B3AF29AB-7850-0F3C-29BD-843A13BDD840}"/>
              </a:ext>
            </a:extLst>
          </p:cNvPr>
          <p:cNvSpPr>
            <a:spLocks noGrp="1"/>
          </p:cNvSpPr>
          <p:nvPr>
            <p:ph type="subTitle" idx="1"/>
          </p:nvPr>
        </p:nvSpPr>
        <p:spPr>
          <a:xfrm>
            <a:off x="172994" y="2943011"/>
            <a:ext cx="4522573" cy="1655762"/>
          </a:xfrm>
        </p:spPr>
        <p:txBody>
          <a:bodyPr>
            <a:normAutofit fontScale="25000" lnSpcReduction="20000"/>
          </a:bodyPr>
          <a:lstStyle/>
          <a:p>
            <a:pPr algn="l"/>
            <a:r>
              <a:rPr lang="da-DK" sz="4800" i="0" dirty="0"/>
              <a:t>Værktøj til institutioner med almengymnasial uddannelse</a:t>
            </a:r>
          </a:p>
          <a:p>
            <a:pPr algn="l"/>
            <a:r>
              <a:rPr lang="da-DK" sz="4800" b="1" i="0" dirty="0"/>
              <a:t>bestyrelsesformænd og rektorer</a:t>
            </a:r>
          </a:p>
          <a:p>
            <a:pPr algn="l"/>
            <a:endParaRPr lang="da-DK" sz="4300" b="1" i="0" dirty="0"/>
          </a:p>
          <a:p>
            <a:pPr algn="l"/>
            <a:r>
              <a:rPr lang="da-DK" sz="4800" i="0" dirty="0"/>
              <a:t>Værktøjet er udviklet af DEG og tilpasset af DG og GBF</a:t>
            </a:r>
          </a:p>
          <a:p>
            <a:pPr algn="l"/>
            <a:endParaRPr lang="da-DK" sz="4800" i="0" dirty="0"/>
          </a:p>
          <a:p>
            <a:pPr algn="l"/>
            <a:r>
              <a:rPr lang="da-DK" sz="4800" i="0"/>
              <a:t>December </a:t>
            </a:r>
            <a:r>
              <a:rPr lang="da-DK" sz="4800" i="0" dirty="0"/>
              <a:t>2025 </a:t>
            </a:r>
          </a:p>
          <a:p>
            <a:endParaRPr lang="da-DK" dirty="0"/>
          </a:p>
        </p:txBody>
      </p:sp>
      <p:pic>
        <p:nvPicPr>
          <p:cNvPr id="5" name="Billede 4" descr="Et billede, der indeholder Font/skrifttype, Grafik, logo, symbol&#10;&#10;Indhold genereret af kunstig intelligens kan være forkert.">
            <a:extLst>
              <a:ext uri="{FF2B5EF4-FFF2-40B4-BE49-F238E27FC236}">
                <a16:creationId xmlns:a16="http://schemas.microsoft.com/office/drawing/2014/main" id="{0329D81B-85D4-3D74-C543-EAC6282D27FA}"/>
              </a:ext>
            </a:extLst>
          </p:cNvPr>
          <p:cNvPicPr>
            <a:picLocks noChangeAspect="1"/>
          </p:cNvPicPr>
          <p:nvPr/>
        </p:nvPicPr>
        <p:blipFill>
          <a:blip r:embed="rId3"/>
          <a:stretch>
            <a:fillRect/>
          </a:stretch>
        </p:blipFill>
        <p:spPr>
          <a:xfrm>
            <a:off x="5229561" y="5743189"/>
            <a:ext cx="3413400" cy="973352"/>
          </a:xfrm>
          <a:prstGeom prst="rect">
            <a:avLst/>
          </a:prstGeom>
        </p:spPr>
      </p:pic>
    </p:spTree>
    <p:extLst>
      <p:ext uri="{BB962C8B-B14F-4D97-AF65-F5344CB8AC3E}">
        <p14:creationId xmlns:p14="http://schemas.microsoft.com/office/powerpoint/2010/main" val="79756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810E-B0B9-50DB-C97C-9068D4600AA3}"/>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C7DD3EE8-B6A7-22DA-ED6B-F2BC923AC15F}"/>
              </a:ext>
            </a:extLst>
          </p:cNvPr>
          <p:cNvSpPr>
            <a:spLocks noGrp="1"/>
          </p:cNvSpPr>
          <p:nvPr>
            <p:ph type="sldNum" sz="quarter" idx="12"/>
          </p:nvPr>
        </p:nvSpPr>
        <p:spPr/>
        <p:txBody>
          <a:bodyPr/>
          <a:lstStyle/>
          <a:p>
            <a:fld id="{7F9B5563-22A4-2C49-971F-DF74FD805A99}" type="slidenum">
              <a:rPr lang="da-DK" smtClean="0"/>
              <a:pPr/>
              <a:t>10</a:t>
            </a:fld>
            <a:endParaRPr lang="da-DK" dirty="0"/>
          </a:p>
        </p:txBody>
      </p:sp>
      <p:sp>
        <p:nvSpPr>
          <p:cNvPr id="4" name="Titel 3">
            <a:extLst>
              <a:ext uri="{FF2B5EF4-FFF2-40B4-BE49-F238E27FC236}">
                <a16:creationId xmlns:a16="http://schemas.microsoft.com/office/drawing/2014/main" id="{2BD3FE85-CA24-6BB8-1B06-14CC6ADAB785}"/>
              </a:ext>
            </a:extLst>
          </p:cNvPr>
          <p:cNvSpPr>
            <a:spLocks noGrp="1"/>
          </p:cNvSpPr>
          <p:nvPr>
            <p:ph type="title"/>
          </p:nvPr>
        </p:nvSpPr>
        <p:spPr/>
        <p:txBody>
          <a:bodyPr/>
          <a:lstStyle/>
          <a:p>
            <a:r>
              <a:rPr lang="da-DK" dirty="0"/>
              <a:t>Indhold</a:t>
            </a:r>
          </a:p>
        </p:txBody>
      </p:sp>
      <p:sp>
        <p:nvSpPr>
          <p:cNvPr id="5" name="Rektangel 4">
            <a:extLst>
              <a:ext uri="{FF2B5EF4-FFF2-40B4-BE49-F238E27FC236}">
                <a16:creationId xmlns:a16="http://schemas.microsoft.com/office/drawing/2014/main" id="{92EB4441-980E-63B9-220D-8D3A1E83E2F2}"/>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indhold 2">
            <a:extLst>
              <a:ext uri="{FF2B5EF4-FFF2-40B4-BE49-F238E27FC236}">
                <a16:creationId xmlns:a16="http://schemas.microsoft.com/office/drawing/2014/main" id="{FC1AE25A-53D8-952F-A664-92322D1FDECF}"/>
              </a:ext>
            </a:extLst>
          </p:cNvPr>
          <p:cNvSpPr>
            <a:spLocks noGrp="1"/>
          </p:cNvSpPr>
          <p:nvPr>
            <p:ph idx="1"/>
          </p:nvPr>
        </p:nvSpPr>
        <p:spPr>
          <a:xfrm>
            <a:off x="838199" y="1912826"/>
            <a:ext cx="5087001" cy="4351338"/>
          </a:xfrm>
        </p:spPr>
        <p:txBody>
          <a:bodyPr>
            <a:normAutofit lnSpcReduction="10000"/>
          </a:bodyPr>
          <a:lstStyle/>
          <a:p>
            <a:pPr marL="0" indent="0">
              <a:buNone/>
            </a:pPr>
            <a:r>
              <a:rPr lang="da-DK" sz="1800" dirty="0"/>
              <a:t>Værktøjet er opbygget med inspiration fra SWOT-modellen, som er et effektivt redskab til at danne overblik over en institutions strategiske position.</a:t>
            </a:r>
          </a:p>
          <a:p>
            <a:pPr marL="0" indent="0">
              <a:buNone/>
            </a:pPr>
            <a:r>
              <a:rPr lang="da-DK" sz="1800" dirty="0"/>
              <a:t>SWOT står for: </a:t>
            </a:r>
            <a:r>
              <a:rPr lang="da-DK" sz="1800" b="1" dirty="0" err="1"/>
              <a:t>S</a:t>
            </a:r>
            <a:r>
              <a:rPr lang="da-DK" sz="1800" dirty="0" err="1"/>
              <a:t>trengths</a:t>
            </a:r>
            <a:r>
              <a:rPr lang="da-DK" sz="1800" dirty="0"/>
              <a:t>, </a:t>
            </a:r>
            <a:r>
              <a:rPr lang="da-DK" sz="1800" b="1" dirty="0" err="1"/>
              <a:t>W</a:t>
            </a:r>
            <a:r>
              <a:rPr lang="da-DK" sz="1800" dirty="0" err="1"/>
              <a:t>eaknesses</a:t>
            </a:r>
            <a:r>
              <a:rPr lang="da-DK" sz="1800" dirty="0"/>
              <a:t>, </a:t>
            </a:r>
            <a:r>
              <a:rPr lang="da-DK" sz="1800" b="1" dirty="0" err="1"/>
              <a:t>O</a:t>
            </a:r>
            <a:r>
              <a:rPr lang="da-DK" sz="1800" dirty="0" err="1"/>
              <a:t>pportunities</a:t>
            </a:r>
            <a:r>
              <a:rPr lang="da-DK" sz="1800" dirty="0"/>
              <a:t> og </a:t>
            </a:r>
            <a:r>
              <a:rPr lang="da-DK" sz="1800" b="1" dirty="0" err="1"/>
              <a:t>T</a:t>
            </a:r>
            <a:r>
              <a:rPr lang="da-DK" sz="1800" dirty="0" err="1"/>
              <a:t>hreats</a:t>
            </a:r>
            <a:r>
              <a:rPr lang="da-DK" sz="1800" dirty="0"/>
              <a:t>.</a:t>
            </a:r>
          </a:p>
          <a:p>
            <a:pPr marL="0" indent="0">
              <a:buNone/>
            </a:pPr>
            <a:r>
              <a:rPr lang="da-DK" sz="1800" dirty="0"/>
              <a:t>Modellen sætter fokus på interne og eksterne faktorer samt positive og negative faktorer, som kan have betydning for institutionen.</a:t>
            </a:r>
          </a:p>
          <a:p>
            <a:pPr marL="0" indent="0">
              <a:buNone/>
            </a:pPr>
            <a:r>
              <a:rPr lang="da-DK" sz="1800" dirty="0"/>
              <a:t>På næste side findes et forslag til en proces for bestyrelsens drøftelser af institutionens fremtid i et nyt institutionslandskab.</a:t>
            </a:r>
          </a:p>
          <a:p>
            <a:pPr marL="0" indent="0">
              <a:buNone/>
            </a:pPr>
            <a:r>
              <a:rPr lang="da-DK" sz="1800" dirty="0"/>
              <a:t>Processen indeholder et forløb med fem drøftelser, som kan gennemføres opdelt eller i noget omfang samlet, afhængig af bestyrelsens ønske.</a:t>
            </a:r>
          </a:p>
        </p:txBody>
      </p:sp>
      <p:sp>
        <p:nvSpPr>
          <p:cNvPr id="9" name="Pil: pentagon 8">
            <a:extLst>
              <a:ext uri="{FF2B5EF4-FFF2-40B4-BE49-F238E27FC236}">
                <a16:creationId xmlns:a16="http://schemas.microsoft.com/office/drawing/2014/main" id="{8A3C41BA-8DD2-752C-8C86-2800D553A494}"/>
              </a:ext>
            </a:extLst>
          </p:cNvPr>
          <p:cNvSpPr/>
          <p:nvPr/>
        </p:nvSpPr>
        <p:spPr>
          <a:xfrm>
            <a:off x="6096000" y="2099678"/>
            <a:ext cx="5590032" cy="1536214"/>
          </a:xfrm>
          <a:prstGeom prst="homePlate">
            <a:avLst>
              <a:gd name="adj" fmla="val 13975"/>
            </a:avLst>
          </a:prstGeom>
          <a:solidFill>
            <a:schemeClr val="accent1">
              <a:lumMod val="20000"/>
              <a:lumOff val="80000"/>
            </a:schemeClr>
          </a:solidFill>
          <a:ln>
            <a:solidFill>
              <a:srgbClr val="DDEF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000" dirty="0">
              <a:latin typeface="+mj-lt"/>
            </a:endParaRPr>
          </a:p>
        </p:txBody>
      </p:sp>
      <p:sp>
        <p:nvSpPr>
          <p:cNvPr id="10" name="Rektangel 9">
            <a:extLst>
              <a:ext uri="{FF2B5EF4-FFF2-40B4-BE49-F238E27FC236}">
                <a16:creationId xmlns:a16="http://schemas.microsoft.com/office/drawing/2014/main" id="{02B7A2B4-3954-0F96-E733-B6D4096AB409}"/>
              </a:ext>
            </a:extLst>
          </p:cNvPr>
          <p:cNvSpPr/>
          <p:nvPr/>
        </p:nvSpPr>
        <p:spPr>
          <a:xfrm>
            <a:off x="6430883" y="2288778"/>
            <a:ext cx="1917659" cy="115801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mj-lt"/>
              </a:rPr>
              <a:t>Styrker</a:t>
            </a:r>
          </a:p>
        </p:txBody>
      </p:sp>
      <p:sp>
        <p:nvSpPr>
          <p:cNvPr id="11" name="Rektangel 10">
            <a:extLst>
              <a:ext uri="{FF2B5EF4-FFF2-40B4-BE49-F238E27FC236}">
                <a16:creationId xmlns:a16="http://schemas.microsoft.com/office/drawing/2014/main" id="{CA1B4926-A4A3-9731-33C0-E1C6F0890362}"/>
              </a:ext>
            </a:extLst>
          </p:cNvPr>
          <p:cNvSpPr/>
          <p:nvPr/>
        </p:nvSpPr>
        <p:spPr>
          <a:xfrm>
            <a:off x="8573772" y="2288778"/>
            <a:ext cx="1917659" cy="115801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mj-lt"/>
              </a:rPr>
              <a:t>Svagheder</a:t>
            </a:r>
          </a:p>
        </p:txBody>
      </p:sp>
      <p:sp>
        <p:nvSpPr>
          <p:cNvPr id="19" name="Pil: pentagon 18">
            <a:extLst>
              <a:ext uri="{FF2B5EF4-FFF2-40B4-BE49-F238E27FC236}">
                <a16:creationId xmlns:a16="http://schemas.microsoft.com/office/drawing/2014/main" id="{623B6ECE-036D-D298-D4A4-24DC7B4D0264}"/>
              </a:ext>
            </a:extLst>
          </p:cNvPr>
          <p:cNvSpPr/>
          <p:nvPr/>
        </p:nvSpPr>
        <p:spPr>
          <a:xfrm>
            <a:off x="6096000" y="3899395"/>
            <a:ext cx="5590032" cy="1536214"/>
          </a:xfrm>
          <a:prstGeom prst="homePlate">
            <a:avLst>
              <a:gd name="adj" fmla="val 13975"/>
            </a:avLst>
          </a:prstGeom>
          <a:solidFill>
            <a:schemeClr val="accent1">
              <a:lumMod val="20000"/>
              <a:lumOff val="80000"/>
            </a:schemeClr>
          </a:solidFill>
          <a:ln>
            <a:solidFill>
              <a:srgbClr val="DDEF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000" dirty="0">
              <a:latin typeface="+mj-lt"/>
            </a:endParaRPr>
          </a:p>
        </p:txBody>
      </p:sp>
      <p:sp>
        <p:nvSpPr>
          <p:cNvPr id="20" name="Rektangel 19">
            <a:extLst>
              <a:ext uri="{FF2B5EF4-FFF2-40B4-BE49-F238E27FC236}">
                <a16:creationId xmlns:a16="http://schemas.microsoft.com/office/drawing/2014/main" id="{53FE828F-8574-DCF8-C41F-01E3A93A2ACC}"/>
              </a:ext>
            </a:extLst>
          </p:cNvPr>
          <p:cNvSpPr/>
          <p:nvPr/>
        </p:nvSpPr>
        <p:spPr>
          <a:xfrm>
            <a:off x="6430883" y="4088494"/>
            <a:ext cx="1917659" cy="115801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mj-lt"/>
              </a:rPr>
              <a:t>Muligheder</a:t>
            </a:r>
          </a:p>
        </p:txBody>
      </p:sp>
      <p:sp>
        <p:nvSpPr>
          <p:cNvPr id="21" name="Rektangel 20">
            <a:extLst>
              <a:ext uri="{FF2B5EF4-FFF2-40B4-BE49-F238E27FC236}">
                <a16:creationId xmlns:a16="http://schemas.microsoft.com/office/drawing/2014/main" id="{527C957C-2293-D6E4-D17A-E65839B7D48B}"/>
              </a:ext>
            </a:extLst>
          </p:cNvPr>
          <p:cNvSpPr/>
          <p:nvPr/>
        </p:nvSpPr>
        <p:spPr>
          <a:xfrm>
            <a:off x="8573772" y="4088494"/>
            <a:ext cx="1917659" cy="115801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mj-lt"/>
              </a:rPr>
              <a:t>Trusler</a:t>
            </a:r>
          </a:p>
        </p:txBody>
      </p:sp>
      <p:sp>
        <p:nvSpPr>
          <p:cNvPr id="22" name="Rektangel 21">
            <a:extLst>
              <a:ext uri="{FF2B5EF4-FFF2-40B4-BE49-F238E27FC236}">
                <a16:creationId xmlns:a16="http://schemas.microsoft.com/office/drawing/2014/main" id="{CACE795E-272E-6B54-6663-A8B2C0D43DB4}"/>
              </a:ext>
            </a:extLst>
          </p:cNvPr>
          <p:cNvSpPr/>
          <p:nvPr/>
        </p:nvSpPr>
        <p:spPr>
          <a:xfrm>
            <a:off x="10470206" y="2662228"/>
            <a:ext cx="1054358" cy="4111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Interne </a:t>
            </a:r>
          </a:p>
          <a:p>
            <a:pPr algn="ctr"/>
            <a:r>
              <a:rPr lang="da-DK" sz="1400" dirty="0">
                <a:solidFill>
                  <a:schemeClr val="tx1"/>
                </a:solidFill>
                <a:latin typeface="+mj-lt"/>
              </a:rPr>
              <a:t>forhold</a:t>
            </a:r>
          </a:p>
        </p:txBody>
      </p:sp>
      <p:sp>
        <p:nvSpPr>
          <p:cNvPr id="23" name="Rektangel 22">
            <a:extLst>
              <a:ext uri="{FF2B5EF4-FFF2-40B4-BE49-F238E27FC236}">
                <a16:creationId xmlns:a16="http://schemas.microsoft.com/office/drawing/2014/main" id="{6535F8C5-4E1B-DD60-9963-DA3107AEE01A}"/>
              </a:ext>
            </a:extLst>
          </p:cNvPr>
          <p:cNvSpPr/>
          <p:nvPr/>
        </p:nvSpPr>
        <p:spPr>
          <a:xfrm>
            <a:off x="10470206" y="4461945"/>
            <a:ext cx="1054358" cy="4111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Eksterne </a:t>
            </a:r>
          </a:p>
          <a:p>
            <a:pPr algn="ctr"/>
            <a:r>
              <a:rPr lang="da-DK" sz="1400" dirty="0">
                <a:solidFill>
                  <a:schemeClr val="tx1"/>
                </a:solidFill>
                <a:latin typeface="+mj-lt"/>
              </a:rPr>
              <a:t>forhold</a:t>
            </a:r>
          </a:p>
        </p:txBody>
      </p:sp>
      <p:sp>
        <p:nvSpPr>
          <p:cNvPr id="24" name="Rektangel 23">
            <a:extLst>
              <a:ext uri="{FF2B5EF4-FFF2-40B4-BE49-F238E27FC236}">
                <a16:creationId xmlns:a16="http://schemas.microsoft.com/office/drawing/2014/main" id="{75F4A220-B534-63EB-9CF0-E87DAD77B87B}"/>
              </a:ext>
            </a:extLst>
          </p:cNvPr>
          <p:cNvSpPr/>
          <p:nvPr/>
        </p:nvSpPr>
        <p:spPr>
          <a:xfrm>
            <a:off x="7946206" y="3051454"/>
            <a:ext cx="402336" cy="395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bg1"/>
                </a:solidFill>
              </a:rPr>
              <a:t>S</a:t>
            </a:r>
          </a:p>
        </p:txBody>
      </p:sp>
      <p:sp>
        <p:nvSpPr>
          <p:cNvPr id="25" name="Rektangel 24">
            <a:extLst>
              <a:ext uri="{FF2B5EF4-FFF2-40B4-BE49-F238E27FC236}">
                <a16:creationId xmlns:a16="http://schemas.microsoft.com/office/drawing/2014/main" id="{7C061127-36DA-D6B5-3A26-C2446BB7804B}"/>
              </a:ext>
            </a:extLst>
          </p:cNvPr>
          <p:cNvSpPr/>
          <p:nvPr/>
        </p:nvSpPr>
        <p:spPr>
          <a:xfrm>
            <a:off x="8592060" y="3051453"/>
            <a:ext cx="402336" cy="395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bg1"/>
                </a:solidFill>
              </a:rPr>
              <a:t>W</a:t>
            </a:r>
          </a:p>
        </p:txBody>
      </p:sp>
      <p:sp>
        <p:nvSpPr>
          <p:cNvPr id="26" name="Rektangel 25">
            <a:extLst>
              <a:ext uri="{FF2B5EF4-FFF2-40B4-BE49-F238E27FC236}">
                <a16:creationId xmlns:a16="http://schemas.microsoft.com/office/drawing/2014/main" id="{90B3ED95-6784-E87A-578A-DB64F20DC36E}"/>
              </a:ext>
            </a:extLst>
          </p:cNvPr>
          <p:cNvSpPr/>
          <p:nvPr/>
        </p:nvSpPr>
        <p:spPr>
          <a:xfrm>
            <a:off x="7946206" y="4088494"/>
            <a:ext cx="402336" cy="395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bg1"/>
                </a:solidFill>
              </a:rPr>
              <a:t>O</a:t>
            </a:r>
          </a:p>
        </p:txBody>
      </p:sp>
      <p:sp>
        <p:nvSpPr>
          <p:cNvPr id="27" name="Rektangel 26">
            <a:extLst>
              <a:ext uri="{FF2B5EF4-FFF2-40B4-BE49-F238E27FC236}">
                <a16:creationId xmlns:a16="http://schemas.microsoft.com/office/drawing/2014/main" id="{3B8B9477-3F84-3653-3039-CBFA09EB0A03}"/>
              </a:ext>
            </a:extLst>
          </p:cNvPr>
          <p:cNvSpPr/>
          <p:nvPr/>
        </p:nvSpPr>
        <p:spPr>
          <a:xfrm>
            <a:off x="8573772" y="4088494"/>
            <a:ext cx="402336" cy="395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bg1"/>
                </a:solidFill>
              </a:rPr>
              <a:t>T</a:t>
            </a:r>
          </a:p>
        </p:txBody>
      </p:sp>
      <p:sp>
        <p:nvSpPr>
          <p:cNvPr id="2" name="Tekstfelt 1">
            <a:extLst>
              <a:ext uri="{FF2B5EF4-FFF2-40B4-BE49-F238E27FC236}">
                <a16:creationId xmlns:a16="http://schemas.microsoft.com/office/drawing/2014/main" id="{DDC24009-DDC0-3C87-DBC5-3926A83EEAC3}"/>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296089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B5152-CBE0-4DD8-4E24-11D01615489F}"/>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C10BFD3-1CAC-A380-56AB-15DCBA739D79}"/>
              </a:ext>
            </a:extLst>
          </p:cNvPr>
          <p:cNvSpPr>
            <a:spLocks noGrp="1"/>
          </p:cNvSpPr>
          <p:nvPr>
            <p:ph type="sldNum" sz="quarter" idx="12"/>
          </p:nvPr>
        </p:nvSpPr>
        <p:spPr/>
        <p:txBody>
          <a:bodyPr/>
          <a:lstStyle/>
          <a:p>
            <a:fld id="{7F9B5563-22A4-2C49-971F-DF74FD805A99}" type="slidenum">
              <a:rPr lang="da-DK" smtClean="0"/>
              <a:pPr/>
              <a:t>11</a:t>
            </a:fld>
            <a:endParaRPr lang="da-DK" dirty="0"/>
          </a:p>
        </p:txBody>
      </p:sp>
      <p:sp>
        <p:nvSpPr>
          <p:cNvPr id="4" name="Titel 3">
            <a:extLst>
              <a:ext uri="{FF2B5EF4-FFF2-40B4-BE49-F238E27FC236}">
                <a16:creationId xmlns:a16="http://schemas.microsoft.com/office/drawing/2014/main" id="{152AD48D-FFAF-19F7-EED7-690CC2DC4756}"/>
              </a:ext>
            </a:extLst>
          </p:cNvPr>
          <p:cNvSpPr>
            <a:spLocks noGrp="1"/>
          </p:cNvSpPr>
          <p:nvPr>
            <p:ph type="title"/>
          </p:nvPr>
        </p:nvSpPr>
        <p:spPr/>
        <p:txBody>
          <a:bodyPr/>
          <a:lstStyle/>
          <a:p>
            <a:r>
              <a:rPr lang="da-DK" sz="2800" dirty="0"/>
              <a:t>Oplæg til </a:t>
            </a:r>
            <a:br>
              <a:rPr lang="da-DK" dirty="0"/>
            </a:br>
            <a:r>
              <a:rPr lang="da-DK" dirty="0"/>
              <a:t>Proces for bestyrelsens drøftelse</a:t>
            </a:r>
          </a:p>
        </p:txBody>
      </p:sp>
      <p:sp>
        <p:nvSpPr>
          <p:cNvPr id="5" name="Rektangel 4">
            <a:extLst>
              <a:ext uri="{FF2B5EF4-FFF2-40B4-BE49-F238E27FC236}">
                <a16:creationId xmlns:a16="http://schemas.microsoft.com/office/drawing/2014/main" id="{28894C65-10C7-77E0-741E-C042DFFBED70}"/>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 name="Lige forbindelse 1">
            <a:extLst>
              <a:ext uri="{FF2B5EF4-FFF2-40B4-BE49-F238E27FC236}">
                <a16:creationId xmlns:a16="http://schemas.microsoft.com/office/drawing/2014/main" id="{C7A7E92B-812C-0D5D-DD37-540B5C62978E}"/>
              </a:ext>
            </a:extLst>
          </p:cNvPr>
          <p:cNvCxnSpPr>
            <a:cxnSpLocks/>
          </p:cNvCxnSpPr>
          <p:nvPr/>
        </p:nvCxnSpPr>
        <p:spPr>
          <a:xfrm>
            <a:off x="1686393" y="2202180"/>
            <a:ext cx="98491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1120DEBF-86DB-B290-91E5-C9F0EE748F1A}"/>
              </a:ext>
            </a:extLst>
          </p:cNvPr>
          <p:cNvSpPr/>
          <p:nvPr/>
        </p:nvSpPr>
        <p:spPr>
          <a:xfrm>
            <a:off x="2465585" y="1963637"/>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1</a:t>
            </a:r>
          </a:p>
        </p:txBody>
      </p:sp>
      <p:sp>
        <p:nvSpPr>
          <p:cNvPr id="8" name="Ellipse 7">
            <a:extLst>
              <a:ext uri="{FF2B5EF4-FFF2-40B4-BE49-F238E27FC236}">
                <a16:creationId xmlns:a16="http://schemas.microsoft.com/office/drawing/2014/main" id="{424C991F-F564-0E08-4ABA-A7EC077FEFE2}"/>
              </a:ext>
            </a:extLst>
          </p:cNvPr>
          <p:cNvSpPr/>
          <p:nvPr/>
        </p:nvSpPr>
        <p:spPr>
          <a:xfrm>
            <a:off x="10280654" y="1963637"/>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5</a:t>
            </a:r>
          </a:p>
        </p:txBody>
      </p:sp>
      <p:sp>
        <p:nvSpPr>
          <p:cNvPr id="9" name="Ellipse 8">
            <a:extLst>
              <a:ext uri="{FF2B5EF4-FFF2-40B4-BE49-F238E27FC236}">
                <a16:creationId xmlns:a16="http://schemas.microsoft.com/office/drawing/2014/main" id="{17EE74D9-FEFE-0694-BCF9-71B670946239}"/>
              </a:ext>
            </a:extLst>
          </p:cNvPr>
          <p:cNvSpPr/>
          <p:nvPr/>
        </p:nvSpPr>
        <p:spPr>
          <a:xfrm>
            <a:off x="6373119" y="1963637"/>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3</a:t>
            </a:r>
          </a:p>
        </p:txBody>
      </p:sp>
      <p:sp>
        <p:nvSpPr>
          <p:cNvPr id="10" name="Ellipse 9">
            <a:extLst>
              <a:ext uri="{FF2B5EF4-FFF2-40B4-BE49-F238E27FC236}">
                <a16:creationId xmlns:a16="http://schemas.microsoft.com/office/drawing/2014/main" id="{4C13B850-158B-3434-AD49-08CCC84EFB6B}"/>
              </a:ext>
            </a:extLst>
          </p:cNvPr>
          <p:cNvSpPr/>
          <p:nvPr/>
        </p:nvSpPr>
        <p:spPr>
          <a:xfrm>
            <a:off x="4419352" y="1963637"/>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2</a:t>
            </a:r>
          </a:p>
        </p:txBody>
      </p:sp>
      <p:sp>
        <p:nvSpPr>
          <p:cNvPr id="11" name="Ellipse 10">
            <a:extLst>
              <a:ext uri="{FF2B5EF4-FFF2-40B4-BE49-F238E27FC236}">
                <a16:creationId xmlns:a16="http://schemas.microsoft.com/office/drawing/2014/main" id="{DBFD7BED-DB9A-67F3-1FBB-2A5E069C6066}"/>
              </a:ext>
            </a:extLst>
          </p:cNvPr>
          <p:cNvSpPr/>
          <p:nvPr/>
        </p:nvSpPr>
        <p:spPr>
          <a:xfrm>
            <a:off x="8326886" y="1963637"/>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4</a:t>
            </a:r>
          </a:p>
        </p:txBody>
      </p:sp>
      <p:sp>
        <p:nvSpPr>
          <p:cNvPr id="12" name="Rektangel 11">
            <a:extLst>
              <a:ext uri="{FF2B5EF4-FFF2-40B4-BE49-F238E27FC236}">
                <a16:creationId xmlns:a16="http://schemas.microsoft.com/office/drawing/2014/main" id="{6764B997-7F4D-1166-F801-2C75607E1785}"/>
              </a:ext>
            </a:extLst>
          </p:cNvPr>
          <p:cNvSpPr/>
          <p:nvPr/>
        </p:nvSpPr>
        <p:spPr>
          <a:xfrm rot="16200000">
            <a:off x="962380" y="4105768"/>
            <a:ext cx="955708" cy="426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200" b="1" dirty="0">
                <a:solidFill>
                  <a:schemeClr val="accent1"/>
                </a:solidFill>
                <a:latin typeface="+mj-lt"/>
              </a:rPr>
              <a:t>FORMÅL</a:t>
            </a:r>
          </a:p>
        </p:txBody>
      </p:sp>
      <p:sp>
        <p:nvSpPr>
          <p:cNvPr id="13" name="Rektangel 12">
            <a:extLst>
              <a:ext uri="{FF2B5EF4-FFF2-40B4-BE49-F238E27FC236}">
                <a16:creationId xmlns:a16="http://schemas.microsoft.com/office/drawing/2014/main" id="{BD39F1EA-1285-7B77-7A2B-66336DADC81F}"/>
              </a:ext>
            </a:extLst>
          </p:cNvPr>
          <p:cNvSpPr/>
          <p:nvPr/>
        </p:nvSpPr>
        <p:spPr>
          <a:xfrm rot="16200000">
            <a:off x="961833" y="2776124"/>
            <a:ext cx="955708" cy="426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200" b="1" dirty="0">
                <a:solidFill>
                  <a:schemeClr val="accent1"/>
                </a:solidFill>
                <a:latin typeface="+mj-lt"/>
              </a:rPr>
              <a:t>TEMA</a:t>
            </a:r>
          </a:p>
        </p:txBody>
      </p:sp>
      <p:sp>
        <p:nvSpPr>
          <p:cNvPr id="14" name="Rektangel 13">
            <a:extLst>
              <a:ext uri="{FF2B5EF4-FFF2-40B4-BE49-F238E27FC236}">
                <a16:creationId xmlns:a16="http://schemas.microsoft.com/office/drawing/2014/main" id="{1E4134FB-98CA-02D7-BCD0-4E406D118FF1}"/>
              </a:ext>
            </a:extLst>
          </p:cNvPr>
          <p:cNvSpPr/>
          <p:nvPr/>
        </p:nvSpPr>
        <p:spPr>
          <a:xfrm>
            <a:off x="656435" y="1985131"/>
            <a:ext cx="995805" cy="426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accent1"/>
                </a:solidFill>
                <a:latin typeface="+mj-lt"/>
              </a:rPr>
              <a:t>FORLØB</a:t>
            </a:r>
          </a:p>
        </p:txBody>
      </p:sp>
      <p:graphicFrame>
        <p:nvGraphicFramePr>
          <p:cNvPr id="15" name="Tabel 14">
            <a:extLst>
              <a:ext uri="{FF2B5EF4-FFF2-40B4-BE49-F238E27FC236}">
                <a16:creationId xmlns:a16="http://schemas.microsoft.com/office/drawing/2014/main" id="{4B1BABC9-C7D1-0B83-AA3C-6769F20D338F}"/>
              </a:ext>
            </a:extLst>
          </p:cNvPr>
          <p:cNvGraphicFramePr>
            <a:graphicFrameLocks noGrp="1"/>
          </p:cNvGraphicFramePr>
          <p:nvPr>
            <p:extLst>
              <p:ext uri="{D42A27DB-BD31-4B8C-83A1-F6EECF244321}">
                <p14:modId xmlns:p14="http://schemas.microsoft.com/office/powerpoint/2010/main" val="3705396769"/>
              </p:ext>
            </p:extLst>
          </p:nvPr>
        </p:nvGraphicFramePr>
        <p:xfrm>
          <a:off x="1686393" y="2511392"/>
          <a:ext cx="9849170" cy="3720443"/>
        </p:xfrm>
        <a:graphic>
          <a:graphicData uri="http://schemas.openxmlformats.org/drawingml/2006/table">
            <a:tbl>
              <a:tblPr firstRow="1" bandRow="1">
                <a:tableStyleId>{2D5ABB26-0587-4C30-8999-92F81FD0307C}</a:tableStyleId>
              </a:tblPr>
              <a:tblGrid>
                <a:gridCol w="1969834">
                  <a:extLst>
                    <a:ext uri="{9D8B030D-6E8A-4147-A177-3AD203B41FA5}">
                      <a16:colId xmlns:a16="http://schemas.microsoft.com/office/drawing/2014/main" val="4093959152"/>
                    </a:ext>
                  </a:extLst>
                </a:gridCol>
                <a:gridCol w="1969834">
                  <a:extLst>
                    <a:ext uri="{9D8B030D-6E8A-4147-A177-3AD203B41FA5}">
                      <a16:colId xmlns:a16="http://schemas.microsoft.com/office/drawing/2014/main" val="409256747"/>
                    </a:ext>
                  </a:extLst>
                </a:gridCol>
                <a:gridCol w="1969834">
                  <a:extLst>
                    <a:ext uri="{9D8B030D-6E8A-4147-A177-3AD203B41FA5}">
                      <a16:colId xmlns:a16="http://schemas.microsoft.com/office/drawing/2014/main" val="1442122882"/>
                    </a:ext>
                  </a:extLst>
                </a:gridCol>
                <a:gridCol w="1969834">
                  <a:extLst>
                    <a:ext uri="{9D8B030D-6E8A-4147-A177-3AD203B41FA5}">
                      <a16:colId xmlns:a16="http://schemas.microsoft.com/office/drawing/2014/main" val="3213848674"/>
                    </a:ext>
                  </a:extLst>
                </a:gridCol>
                <a:gridCol w="1969834">
                  <a:extLst>
                    <a:ext uri="{9D8B030D-6E8A-4147-A177-3AD203B41FA5}">
                      <a16:colId xmlns:a16="http://schemas.microsoft.com/office/drawing/2014/main" val="2132511189"/>
                    </a:ext>
                  </a:extLst>
                </a:gridCol>
              </a:tblGrid>
              <a:tr h="12878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mj-lt"/>
                        <a:ea typeface="+mn-ea"/>
                        <a:cs typeface="+mn-cs"/>
                      </a:endParaRPr>
                    </a:p>
                  </a:txBody>
                  <a:tcPr anchor="ct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mj-lt"/>
                        <a:ea typeface="+mn-ea"/>
                        <a:cs typeface="+mn-cs"/>
                      </a:endParaRPr>
                    </a:p>
                  </a:txBody>
                  <a:tcPr anchor="ct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mj-lt"/>
                        <a:ea typeface="+mn-ea"/>
                        <a:cs typeface="+mn-cs"/>
                      </a:endParaRPr>
                    </a:p>
                  </a:txBody>
                  <a:tcPr anchor="ct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600" dirty="0">
                        <a:latin typeface="+mj-lt"/>
                      </a:endParaRPr>
                    </a:p>
                  </a:txBody>
                  <a:tcPr anchor="ct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u="none" strike="noStrike" kern="1200" cap="none" spc="0" normalizeH="0" baseline="0" noProof="0" dirty="0">
                        <a:ln>
                          <a:noFill/>
                        </a:ln>
                        <a:solidFill>
                          <a:prstClr val="black"/>
                        </a:solidFill>
                        <a:effectLst/>
                        <a:uLnTx/>
                        <a:uFillTx/>
                        <a:latin typeface="+mj-lt"/>
                      </a:endParaRP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20879990"/>
                  </a:ext>
                </a:extLst>
              </a:tr>
              <a:tr h="1001657">
                <a:tc gridSpan="2">
                  <a:txBody>
                    <a:bodyPr/>
                    <a:lstStyle/>
                    <a:p>
                      <a:pPr algn="ctr"/>
                      <a:r>
                        <a:rPr lang="da-DK" sz="1200" dirty="0">
                          <a:latin typeface="Trebuchet MS" panose="020B0603020202020204" pitchFamily="34" charset="0"/>
                        </a:rPr>
                        <a:t>Fælles overblik</a:t>
                      </a:r>
                    </a:p>
                    <a:p>
                      <a:pPr algn="ctr"/>
                      <a:endParaRPr lang="da-DK" sz="1200" dirty="0">
                        <a:latin typeface="Trebuchet MS" panose="020B06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algn="ctr"/>
                      <a:endParaRPr lang="da-DK" sz="1400" dirty="0">
                        <a:latin typeface="+mj-lt"/>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da-DK" sz="1200" dirty="0">
                          <a:latin typeface="Trebuchet MS" panose="020B0603020202020204" pitchFamily="34" charset="0"/>
                        </a:rPr>
                        <a:t>Drøftelse af nye strukturer og rammer</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da-DK" sz="1200" dirty="0">
                          <a:latin typeface="Trebuchet MS" panose="020B0603020202020204" pitchFamily="34" charset="0"/>
                        </a:rPr>
                        <a:t>Vurdering, prioritering og beslutning</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da-DK" sz="1200" dirty="0">
                          <a:latin typeface="Trebuchet MS" panose="020B0603020202020204" pitchFamily="34" charset="0"/>
                        </a:rPr>
                        <a:t>Opfølgning og succeskriterier</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58555895"/>
                  </a:ext>
                </a:extLst>
              </a:tr>
              <a:tr h="1430940">
                <a:tc>
                  <a:txBody>
                    <a:bodyPr/>
                    <a:lstStyle/>
                    <a:p>
                      <a:pPr algn="ctr"/>
                      <a:endParaRPr lang="da-DK" sz="1200" dirty="0">
                        <a:latin typeface="Trebuchet MS" panose="020B0603020202020204" pitchFamily="34" charset="0"/>
                      </a:endParaRPr>
                    </a:p>
                    <a:p>
                      <a:pPr algn="ctr"/>
                      <a:r>
                        <a:rPr lang="da-DK" sz="1200" dirty="0">
                          <a:latin typeface="Trebuchet MS" panose="020B0603020202020204" pitchFamily="34" charset="0"/>
                        </a:rPr>
                        <a:t>SWOT: Interne styrker og udfordringer</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da-DK" sz="1200" dirty="0">
                        <a:latin typeface="Trebuchet MS" panose="020B0603020202020204" pitchFamily="34" charset="0"/>
                      </a:endParaRPr>
                    </a:p>
                    <a:p>
                      <a:pPr algn="ctr"/>
                      <a:r>
                        <a:rPr lang="da-DK" sz="1200" dirty="0">
                          <a:latin typeface="Trebuchet MS" panose="020B0603020202020204" pitchFamily="34" charset="0"/>
                        </a:rPr>
                        <a:t>SWOT: Eksterne muligheder og trusler </a:t>
                      </a:r>
                    </a:p>
                    <a:p>
                      <a:pPr algn="ctr"/>
                      <a:r>
                        <a:rPr lang="da-DK" sz="1000" dirty="0">
                          <a:latin typeface="Trebuchet MS" panose="020B0603020202020204" pitchFamily="34" charset="0"/>
                        </a:rPr>
                        <a:t>(del 1 – fokus på betydning af relationer) </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da-DK" sz="1200" dirty="0">
                        <a:latin typeface="Trebuchet MS" panose="020B0603020202020204" pitchFamily="34" charset="0"/>
                      </a:endParaRPr>
                    </a:p>
                    <a:p>
                      <a:pPr algn="ctr"/>
                      <a:r>
                        <a:rPr lang="da-DK" sz="1200" dirty="0">
                          <a:latin typeface="Trebuchet MS" panose="020B0603020202020204" pitchFamily="34" charset="0"/>
                        </a:rPr>
                        <a:t>SWOT: Eksterne muligheder og trusler </a:t>
                      </a:r>
                    </a:p>
                    <a:p>
                      <a:pPr algn="ctr"/>
                      <a:r>
                        <a:rPr lang="da-DK" sz="1000" dirty="0">
                          <a:latin typeface="Trebuchet MS" panose="020B0603020202020204" pitchFamily="34" charset="0"/>
                        </a:rPr>
                        <a:t>(del 2 – fokus på betydning af strukturer)</a:t>
                      </a:r>
                      <a:endParaRPr lang="da-DK" sz="1200" dirty="0">
                        <a:latin typeface="Trebuchet MS" panose="020B060302020202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da-DK" sz="1200" dirty="0">
                        <a:latin typeface="Trebuchet MS" panose="020B0603020202020204" pitchFamily="34" charset="0"/>
                      </a:endParaRPr>
                    </a:p>
                    <a:p>
                      <a:pPr algn="ctr"/>
                      <a:r>
                        <a:rPr lang="da-DK" sz="1200" dirty="0">
                          <a:latin typeface="Trebuchet MS" panose="020B0603020202020204" pitchFamily="34" charset="0"/>
                        </a:rPr>
                        <a:t>Samlet SWOT og beslutning om tiltag</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da-DK" sz="1200" dirty="0">
                        <a:latin typeface="Trebuchet MS" panose="020B0603020202020204" pitchFamily="34" charset="0"/>
                      </a:endParaRPr>
                    </a:p>
                    <a:p>
                      <a:pPr algn="ctr"/>
                      <a:r>
                        <a:rPr lang="da-DK" sz="1200" dirty="0">
                          <a:latin typeface="Trebuchet MS" panose="020B0603020202020204" pitchFamily="34" charset="0"/>
                        </a:rPr>
                        <a:t>Plan for strategisk opfølgning på indsatser</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07717284"/>
                  </a:ext>
                </a:extLst>
              </a:tr>
            </a:tbl>
          </a:graphicData>
        </a:graphic>
      </p:graphicFrame>
      <p:sp>
        <p:nvSpPr>
          <p:cNvPr id="16" name="Rektangel 15">
            <a:extLst>
              <a:ext uri="{FF2B5EF4-FFF2-40B4-BE49-F238E27FC236}">
                <a16:creationId xmlns:a16="http://schemas.microsoft.com/office/drawing/2014/main" id="{64CD6D3B-9CE7-B8ED-A2AC-A21A6ABD9869}"/>
              </a:ext>
            </a:extLst>
          </p:cNvPr>
          <p:cNvSpPr/>
          <p:nvPr/>
        </p:nvSpPr>
        <p:spPr>
          <a:xfrm rot="16200000">
            <a:off x="836244" y="5289835"/>
            <a:ext cx="1205749" cy="426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200" b="1" dirty="0">
                <a:solidFill>
                  <a:schemeClr val="accent1"/>
                </a:solidFill>
                <a:latin typeface="+mj-lt"/>
              </a:rPr>
              <a:t>OUTPUT</a:t>
            </a:r>
          </a:p>
        </p:txBody>
      </p:sp>
      <p:sp>
        <p:nvSpPr>
          <p:cNvPr id="17" name="Tekstfelt 16">
            <a:extLst>
              <a:ext uri="{FF2B5EF4-FFF2-40B4-BE49-F238E27FC236}">
                <a16:creationId xmlns:a16="http://schemas.microsoft.com/office/drawing/2014/main" id="{9B5FEAAE-F73B-3802-E8F6-37731C9C4AD5}"/>
              </a:ext>
            </a:extLst>
          </p:cNvPr>
          <p:cNvSpPr txBox="1"/>
          <p:nvPr/>
        </p:nvSpPr>
        <p:spPr>
          <a:xfrm>
            <a:off x="1406628" y="2622166"/>
            <a:ext cx="258714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Hvad kendetegner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institutionen i dag?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(internt)</a:t>
            </a:r>
            <a:endParaRPr lang="da-DK" sz="1200" dirty="0">
              <a:latin typeface="Trebuchet MS" panose="020B0603020202020204" pitchFamily="34" charset="0"/>
            </a:endParaRPr>
          </a:p>
        </p:txBody>
      </p:sp>
      <p:sp>
        <p:nvSpPr>
          <p:cNvPr id="18" name="Tekstfelt 17">
            <a:extLst>
              <a:ext uri="{FF2B5EF4-FFF2-40B4-BE49-F238E27FC236}">
                <a16:creationId xmlns:a16="http://schemas.microsoft.com/office/drawing/2014/main" id="{244559EF-AEC3-333C-74BB-B0CC46382C48}"/>
              </a:ext>
            </a:extLst>
          </p:cNvPr>
          <p:cNvSpPr txBox="1"/>
          <p:nvPr/>
        </p:nvSpPr>
        <p:spPr>
          <a:xfrm>
            <a:off x="3584900" y="2622166"/>
            <a:ext cx="213813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Hvordan ser institutionens omverden og relationer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ud i dag?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(eksternt)</a:t>
            </a:r>
            <a:endParaRPr kumimoji="0" lang="da-DK" sz="1200" b="0"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19" name="Tekstfelt 18">
            <a:extLst>
              <a:ext uri="{FF2B5EF4-FFF2-40B4-BE49-F238E27FC236}">
                <a16:creationId xmlns:a16="http://schemas.microsoft.com/office/drawing/2014/main" id="{FA849DCA-CC64-23DF-E57E-64D57111CCAC}"/>
              </a:ext>
            </a:extLst>
          </p:cNvPr>
          <p:cNvSpPr txBox="1"/>
          <p:nvPr/>
        </p:nvSpPr>
        <p:spPr>
          <a:xfrm>
            <a:off x="7589622" y="2622166"/>
            <a:ext cx="194376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Beslutninger 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næste skridt</a:t>
            </a:r>
            <a:endParaRPr lang="da-DK" sz="1200" dirty="0">
              <a:latin typeface="Trebuchet MS" panose="020B0603020202020204" pitchFamily="34" charset="0"/>
            </a:endParaRPr>
          </a:p>
        </p:txBody>
      </p:sp>
      <p:sp>
        <p:nvSpPr>
          <p:cNvPr id="20" name="Tekstfelt 19">
            <a:extLst>
              <a:ext uri="{FF2B5EF4-FFF2-40B4-BE49-F238E27FC236}">
                <a16:creationId xmlns:a16="http://schemas.microsoft.com/office/drawing/2014/main" id="{2320A1C0-4387-767F-EC78-7E85902114D4}"/>
              </a:ext>
            </a:extLst>
          </p:cNvPr>
          <p:cNvSpPr txBox="1"/>
          <p:nvPr/>
        </p:nvSpPr>
        <p:spPr>
          <a:xfrm>
            <a:off x="9543390" y="2622166"/>
            <a:ext cx="194376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Opfølgning og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fremdrift</a:t>
            </a:r>
          </a:p>
        </p:txBody>
      </p:sp>
      <p:sp>
        <p:nvSpPr>
          <p:cNvPr id="21" name="Tekstfelt 20">
            <a:extLst>
              <a:ext uri="{FF2B5EF4-FFF2-40B4-BE49-F238E27FC236}">
                <a16:creationId xmlns:a16="http://schemas.microsoft.com/office/drawing/2014/main" id="{0DBC181F-0DED-D452-B220-AFA158956801}"/>
              </a:ext>
            </a:extLst>
          </p:cNvPr>
          <p:cNvSpPr txBox="1"/>
          <p:nvPr/>
        </p:nvSpPr>
        <p:spPr>
          <a:xfrm>
            <a:off x="5538667" y="2622166"/>
            <a:ext cx="213813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Hvad kan et nyt institutionslandskab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betyde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u="none" strike="noStrike" kern="1200" cap="none" spc="0" normalizeH="0" baseline="0" noProof="0" dirty="0">
                <a:ln>
                  <a:noFill/>
                </a:ln>
                <a:solidFill>
                  <a:prstClr val="black"/>
                </a:solidFill>
                <a:effectLst/>
                <a:uLnTx/>
                <a:uFillTx/>
                <a:latin typeface="Trebuchet MS" panose="020B0603020202020204" pitchFamily="34" charset="0"/>
              </a:rPr>
              <a:t>institutionen?</a:t>
            </a:r>
            <a:endParaRPr kumimoji="0" lang="da-DK" sz="1200" b="0"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7" name="Tekstfelt 6">
            <a:extLst>
              <a:ext uri="{FF2B5EF4-FFF2-40B4-BE49-F238E27FC236}">
                <a16:creationId xmlns:a16="http://schemas.microsoft.com/office/drawing/2014/main" id="{DF5608A6-C75A-8269-A95D-287B6D7A897B}"/>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44161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588A7-2A1C-350A-8CB7-E44A466D1D69}"/>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9F7B912-6251-2A96-D05C-68AFFCA3E949}"/>
              </a:ext>
            </a:extLst>
          </p:cNvPr>
          <p:cNvSpPr>
            <a:spLocks noGrp="1"/>
          </p:cNvSpPr>
          <p:nvPr>
            <p:ph type="sldNum" sz="quarter" idx="12"/>
          </p:nvPr>
        </p:nvSpPr>
        <p:spPr/>
        <p:txBody>
          <a:bodyPr/>
          <a:lstStyle/>
          <a:p>
            <a:fld id="{7F9B5563-22A4-2C49-971F-DF74FD805A99}" type="slidenum">
              <a:rPr lang="da-DK" smtClean="0"/>
              <a:pPr/>
              <a:t>12</a:t>
            </a:fld>
            <a:endParaRPr lang="da-DK" dirty="0"/>
          </a:p>
        </p:txBody>
      </p:sp>
      <p:sp>
        <p:nvSpPr>
          <p:cNvPr id="4" name="Titel 3">
            <a:extLst>
              <a:ext uri="{FF2B5EF4-FFF2-40B4-BE49-F238E27FC236}">
                <a16:creationId xmlns:a16="http://schemas.microsoft.com/office/drawing/2014/main" id="{5FAB328E-2AF3-0E69-C0D7-E6D5822C24E1}"/>
              </a:ext>
            </a:extLst>
          </p:cNvPr>
          <p:cNvSpPr>
            <a:spLocks noGrp="1"/>
          </p:cNvSpPr>
          <p:nvPr>
            <p:ph type="title"/>
          </p:nvPr>
        </p:nvSpPr>
        <p:spPr/>
        <p:txBody>
          <a:bodyPr/>
          <a:lstStyle/>
          <a:p>
            <a:r>
              <a:rPr lang="da-DK" dirty="0"/>
              <a:t>Data</a:t>
            </a:r>
          </a:p>
        </p:txBody>
      </p:sp>
      <p:sp>
        <p:nvSpPr>
          <p:cNvPr id="5" name="Rektangel 4">
            <a:extLst>
              <a:ext uri="{FF2B5EF4-FFF2-40B4-BE49-F238E27FC236}">
                <a16:creationId xmlns:a16="http://schemas.microsoft.com/office/drawing/2014/main" id="{C44F6B88-BD98-7863-235E-8234963BC956}"/>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2">
            <a:extLst>
              <a:ext uri="{FF2B5EF4-FFF2-40B4-BE49-F238E27FC236}">
                <a16:creationId xmlns:a16="http://schemas.microsoft.com/office/drawing/2014/main" id="{8455CA98-ACB0-CE39-5960-653A527A5EFA}"/>
              </a:ext>
            </a:extLst>
          </p:cNvPr>
          <p:cNvSpPr>
            <a:spLocks noGrp="1"/>
          </p:cNvSpPr>
          <p:nvPr>
            <p:ph idx="1"/>
          </p:nvPr>
        </p:nvSpPr>
        <p:spPr>
          <a:xfrm>
            <a:off x="6354118" y="2181498"/>
            <a:ext cx="5087000" cy="3997758"/>
          </a:xfrm>
        </p:spPr>
        <p:txBody>
          <a:bodyPr>
            <a:normAutofit/>
          </a:bodyPr>
          <a:lstStyle/>
          <a:p>
            <a:pPr marL="0" indent="0">
              <a:buNone/>
            </a:pPr>
            <a:r>
              <a:rPr lang="da-DK" sz="1800" dirty="0"/>
              <a:t>Institutionens ledelse kan løbende understøtte bestyrelsens drøftelser med forskellige data: nationale, lokale, kvantitative og kvalitative.</a:t>
            </a:r>
          </a:p>
          <a:p>
            <a:pPr marL="0" indent="0">
              <a:buNone/>
            </a:pPr>
            <a:r>
              <a:rPr lang="da-DK" sz="1800" dirty="0"/>
              <a:t>En datadrevet proces kan bl.a. være med til at danne fælles billeder af udfordringer og løsninger i bestyrelsen og mellem ledelse og bestyrelse.</a:t>
            </a:r>
          </a:p>
          <a:p>
            <a:pPr marL="0" indent="0">
              <a:buNone/>
            </a:pPr>
            <a:r>
              <a:rPr lang="da-DK" sz="1800" dirty="0"/>
              <a:t>Data kan også være med til at skærpe drøftelserne og fastholde aktualitet og relevans i den samlede proces, samt styrke mulighederne for opfølgning på bestyrelsens beslutninger og indsatser på længere sigt.</a:t>
            </a:r>
          </a:p>
        </p:txBody>
      </p:sp>
      <p:sp>
        <p:nvSpPr>
          <p:cNvPr id="6" name="Cirkel: udhulet 5">
            <a:extLst>
              <a:ext uri="{FF2B5EF4-FFF2-40B4-BE49-F238E27FC236}">
                <a16:creationId xmlns:a16="http://schemas.microsoft.com/office/drawing/2014/main" id="{C45CFD05-47F8-066D-E187-15B501EF311E}"/>
              </a:ext>
            </a:extLst>
          </p:cNvPr>
          <p:cNvSpPr/>
          <p:nvPr/>
        </p:nvSpPr>
        <p:spPr>
          <a:xfrm>
            <a:off x="1308584" y="1665743"/>
            <a:ext cx="4201645" cy="4201645"/>
          </a:xfrm>
          <a:prstGeom prst="donut">
            <a:avLst>
              <a:gd name="adj" fmla="val 18620"/>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cxnSp>
        <p:nvCxnSpPr>
          <p:cNvPr id="8" name="Lige forbindelse 7">
            <a:extLst>
              <a:ext uri="{FF2B5EF4-FFF2-40B4-BE49-F238E27FC236}">
                <a16:creationId xmlns:a16="http://schemas.microsoft.com/office/drawing/2014/main" id="{27C8CD92-15A6-7525-8964-FB2B15D3092E}"/>
              </a:ext>
            </a:extLst>
          </p:cNvPr>
          <p:cNvCxnSpPr>
            <a:cxnSpLocks/>
          </p:cNvCxnSpPr>
          <p:nvPr/>
        </p:nvCxnSpPr>
        <p:spPr>
          <a:xfrm>
            <a:off x="2243562" y="3766566"/>
            <a:ext cx="23578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4FDA0AE8-452C-04C3-6D8B-177828A46A55}"/>
              </a:ext>
            </a:extLst>
          </p:cNvPr>
          <p:cNvSpPr/>
          <p:nvPr/>
        </p:nvSpPr>
        <p:spPr>
          <a:xfrm>
            <a:off x="2363155" y="3635167"/>
            <a:ext cx="264869" cy="264869"/>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1</a:t>
            </a:r>
          </a:p>
        </p:txBody>
      </p:sp>
      <p:sp>
        <p:nvSpPr>
          <p:cNvPr id="10" name="Ellipse 9">
            <a:extLst>
              <a:ext uri="{FF2B5EF4-FFF2-40B4-BE49-F238E27FC236}">
                <a16:creationId xmlns:a16="http://schemas.microsoft.com/office/drawing/2014/main" id="{BE4C43B3-8205-4E27-5F5C-E0AE4DC97A69}"/>
              </a:ext>
            </a:extLst>
          </p:cNvPr>
          <p:cNvSpPr/>
          <p:nvPr/>
        </p:nvSpPr>
        <p:spPr>
          <a:xfrm>
            <a:off x="4224976" y="3635167"/>
            <a:ext cx="264869" cy="264869"/>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5</a:t>
            </a:r>
          </a:p>
        </p:txBody>
      </p:sp>
      <p:sp>
        <p:nvSpPr>
          <p:cNvPr id="11" name="Ellipse 10">
            <a:extLst>
              <a:ext uri="{FF2B5EF4-FFF2-40B4-BE49-F238E27FC236}">
                <a16:creationId xmlns:a16="http://schemas.microsoft.com/office/drawing/2014/main" id="{BDF1DE1E-F627-A431-F4BE-91DEE033F669}"/>
              </a:ext>
            </a:extLst>
          </p:cNvPr>
          <p:cNvSpPr/>
          <p:nvPr/>
        </p:nvSpPr>
        <p:spPr>
          <a:xfrm>
            <a:off x="3294065" y="3640666"/>
            <a:ext cx="264869" cy="264869"/>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3</a:t>
            </a:r>
          </a:p>
        </p:txBody>
      </p:sp>
      <p:sp>
        <p:nvSpPr>
          <p:cNvPr id="12" name="Ellipse 11">
            <a:extLst>
              <a:ext uri="{FF2B5EF4-FFF2-40B4-BE49-F238E27FC236}">
                <a16:creationId xmlns:a16="http://schemas.microsoft.com/office/drawing/2014/main" id="{B087C53A-75F5-056E-03A0-7A09998D75D5}"/>
              </a:ext>
            </a:extLst>
          </p:cNvPr>
          <p:cNvSpPr/>
          <p:nvPr/>
        </p:nvSpPr>
        <p:spPr>
          <a:xfrm>
            <a:off x="2828610" y="3635167"/>
            <a:ext cx="264869" cy="264869"/>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2</a:t>
            </a:r>
          </a:p>
        </p:txBody>
      </p:sp>
      <p:sp>
        <p:nvSpPr>
          <p:cNvPr id="13" name="Ellipse 12">
            <a:extLst>
              <a:ext uri="{FF2B5EF4-FFF2-40B4-BE49-F238E27FC236}">
                <a16:creationId xmlns:a16="http://schemas.microsoft.com/office/drawing/2014/main" id="{6741FF49-34B3-8CE4-538A-294EA057FE03}"/>
              </a:ext>
            </a:extLst>
          </p:cNvPr>
          <p:cNvSpPr/>
          <p:nvPr/>
        </p:nvSpPr>
        <p:spPr>
          <a:xfrm>
            <a:off x="3759520" y="3635167"/>
            <a:ext cx="264869" cy="264869"/>
          </a:xfrm>
          <a:prstGeom prst="ellipse">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4</a:t>
            </a:r>
          </a:p>
        </p:txBody>
      </p:sp>
      <p:sp>
        <p:nvSpPr>
          <p:cNvPr id="14" name="Rektangel 13">
            <a:extLst>
              <a:ext uri="{FF2B5EF4-FFF2-40B4-BE49-F238E27FC236}">
                <a16:creationId xmlns:a16="http://schemas.microsoft.com/office/drawing/2014/main" id="{6710D8B1-7B12-7087-CFB9-A58D034F98CC}"/>
              </a:ext>
            </a:extLst>
          </p:cNvPr>
          <p:cNvSpPr/>
          <p:nvPr/>
        </p:nvSpPr>
        <p:spPr>
          <a:xfrm>
            <a:off x="2690459" y="3208923"/>
            <a:ext cx="1464020" cy="426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solidFill>
                <a:latin typeface="Trebuchet MS" panose="020B0603020202020204" pitchFamily="34" charset="0"/>
              </a:rPr>
              <a:t>DRØFTELSER</a:t>
            </a:r>
          </a:p>
        </p:txBody>
      </p:sp>
      <p:sp>
        <p:nvSpPr>
          <p:cNvPr id="15" name="Rektangel 14">
            <a:extLst>
              <a:ext uri="{FF2B5EF4-FFF2-40B4-BE49-F238E27FC236}">
                <a16:creationId xmlns:a16="http://schemas.microsoft.com/office/drawing/2014/main" id="{41A2CAB9-DE64-0AD0-3FFF-85A127B22A88}"/>
              </a:ext>
            </a:extLst>
          </p:cNvPr>
          <p:cNvSpPr/>
          <p:nvPr/>
        </p:nvSpPr>
        <p:spPr>
          <a:xfrm>
            <a:off x="2746697" y="1932970"/>
            <a:ext cx="1325418" cy="426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bg1"/>
                </a:solidFill>
                <a:latin typeface="Trebuchet MS" panose="020B0603020202020204" pitchFamily="34" charset="0"/>
              </a:rPr>
              <a:t>DATA</a:t>
            </a:r>
          </a:p>
        </p:txBody>
      </p:sp>
      <p:sp>
        <p:nvSpPr>
          <p:cNvPr id="7" name="Tekstfelt 6">
            <a:extLst>
              <a:ext uri="{FF2B5EF4-FFF2-40B4-BE49-F238E27FC236}">
                <a16:creationId xmlns:a16="http://schemas.microsoft.com/office/drawing/2014/main" id="{835429E5-6CCC-169F-F2B7-6E5C76455345}"/>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664847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DD83-9DC0-D12E-BDB9-61A43BABD612}"/>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06B1A30A-C6DD-26F7-F955-962B957AA4AC}"/>
              </a:ext>
            </a:extLst>
          </p:cNvPr>
          <p:cNvSpPr>
            <a:spLocks noGrp="1"/>
          </p:cNvSpPr>
          <p:nvPr>
            <p:ph type="sldNum" sz="quarter" idx="12"/>
          </p:nvPr>
        </p:nvSpPr>
        <p:spPr/>
        <p:txBody>
          <a:bodyPr/>
          <a:lstStyle/>
          <a:p>
            <a:fld id="{7F9B5563-22A4-2C49-971F-DF74FD805A99}" type="slidenum">
              <a:rPr lang="da-DK" smtClean="0"/>
              <a:pPr/>
              <a:t>13</a:t>
            </a:fld>
            <a:endParaRPr lang="da-DK" dirty="0"/>
          </a:p>
        </p:txBody>
      </p:sp>
      <p:sp>
        <p:nvSpPr>
          <p:cNvPr id="4" name="Titel 3">
            <a:extLst>
              <a:ext uri="{FF2B5EF4-FFF2-40B4-BE49-F238E27FC236}">
                <a16:creationId xmlns:a16="http://schemas.microsoft.com/office/drawing/2014/main" id="{F3DC9453-2C9E-5463-9941-E6F0D3210CD0}"/>
              </a:ext>
            </a:extLst>
          </p:cNvPr>
          <p:cNvSpPr>
            <a:spLocks noGrp="1"/>
          </p:cNvSpPr>
          <p:nvPr>
            <p:ph type="title"/>
          </p:nvPr>
        </p:nvSpPr>
        <p:spPr/>
        <p:txBody>
          <a:bodyPr/>
          <a:lstStyle/>
          <a:p>
            <a:r>
              <a:rPr lang="da-DK" dirty="0"/>
              <a:t>Hvad kendetegner institutionen i dag?</a:t>
            </a:r>
          </a:p>
        </p:txBody>
      </p:sp>
      <p:sp>
        <p:nvSpPr>
          <p:cNvPr id="5" name="Rektangel 4">
            <a:extLst>
              <a:ext uri="{FF2B5EF4-FFF2-40B4-BE49-F238E27FC236}">
                <a16:creationId xmlns:a16="http://schemas.microsoft.com/office/drawing/2014/main" id="{215CCA17-04B2-AC41-4162-3AD240E44FC5}"/>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2" name="Pladsholder til indhold 1">
            <a:extLst>
              <a:ext uri="{FF2B5EF4-FFF2-40B4-BE49-F238E27FC236}">
                <a16:creationId xmlns:a16="http://schemas.microsoft.com/office/drawing/2014/main" id="{B39283C9-286D-C6D5-880A-187EAE8643BC}"/>
              </a:ext>
            </a:extLst>
          </p:cNvPr>
          <p:cNvGraphicFramePr>
            <a:graphicFrameLocks noGrp="1"/>
          </p:cNvGraphicFramePr>
          <p:nvPr>
            <p:ph idx="1"/>
            <p:extLst>
              <p:ext uri="{D42A27DB-BD31-4B8C-83A1-F6EECF244321}">
                <p14:modId xmlns:p14="http://schemas.microsoft.com/office/powerpoint/2010/main" val="2977100051"/>
              </p:ext>
            </p:extLst>
          </p:nvPr>
        </p:nvGraphicFramePr>
        <p:xfrm>
          <a:off x="838200" y="2137455"/>
          <a:ext cx="10515600" cy="4302760"/>
        </p:xfrm>
        <a:graphic>
          <a:graphicData uri="http://schemas.openxmlformats.org/drawingml/2006/table">
            <a:tbl>
              <a:tblPr firstRow="1" bandRow="1">
                <a:tableStyleId>{2D5ABB26-0587-4C30-8999-92F81FD0307C}</a:tableStyleId>
              </a:tblPr>
              <a:tblGrid>
                <a:gridCol w="3313670">
                  <a:extLst>
                    <a:ext uri="{9D8B030D-6E8A-4147-A177-3AD203B41FA5}">
                      <a16:colId xmlns:a16="http://schemas.microsoft.com/office/drawing/2014/main" val="2706778626"/>
                    </a:ext>
                  </a:extLst>
                </a:gridCol>
                <a:gridCol w="7201930">
                  <a:extLst>
                    <a:ext uri="{9D8B030D-6E8A-4147-A177-3AD203B41FA5}">
                      <a16:colId xmlns:a16="http://schemas.microsoft.com/office/drawing/2014/main" val="1064245292"/>
                    </a:ext>
                  </a:extLst>
                </a:gridCol>
              </a:tblGrid>
              <a:tr h="370840">
                <a:tc>
                  <a:txBody>
                    <a:bodyPr/>
                    <a:lstStyle/>
                    <a:p>
                      <a:r>
                        <a:rPr lang="da-DK" sz="1600" dirty="0">
                          <a:latin typeface="Trebuchet MS" panose="020B0603020202020204" pitchFamily="34" charset="0"/>
                        </a:rPr>
                        <a:t>Formål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a-DK" sz="1600" dirty="0">
                          <a:latin typeface="Trebuchet MS" panose="020B0603020202020204" pitchFamily="34" charset="0"/>
                        </a:rPr>
                        <a:t>Bestyrelsen får et samlet overblik over institutionens uddannelsesudbud samt aktuelle styrker og udfordringer</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962775"/>
                  </a:ext>
                </a:extLst>
              </a:tr>
              <a:tr h="370840">
                <a:tc>
                  <a:txBody>
                    <a:bodyPr/>
                    <a:lstStyle/>
                    <a:p>
                      <a:r>
                        <a:rPr lang="da-DK" sz="1600" dirty="0">
                          <a:latin typeface="Trebuchet MS" panose="020B0603020202020204" pitchFamily="34" charset="0"/>
                        </a:rPr>
                        <a:t>Drøftelsen kan bl.a. handle om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Geografi og demografi</a:t>
                      </a:r>
                    </a:p>
                    <a:p>
                      <a:pPr marL="285750" indent="-285750">
                        <a:buFont typeface="Arial" panose="020B0604020202020204" pitchFamily="34" charset="0"/>
                        <a:buChar char="•"/>
                      </a:pPr>
                      <a:r>
                        <a:rPr lang="da-DK" sz="1600" dirty="0">
                          <a:latin typeface="Trebuchet MS" panose="020B0603020202020204" pitchFamily="34" charset="0"/>
                        </a:rPr>
                        <a:t>Institutionens forskellige uddannelser</a:t>
                      </a:r>
                    </a:p>
                    <a:p>
                      <a:pPr marL="285750" indent="-285750">
                        <a:buFont typeface="Arial" panose="020B0604020202020204" pitchFamily="34" charset="0"/>
                        <a:buChar char="•"/>
                      </a:pPr>
                      <a:r>
                        <a:rPr lang="da-DK" sz="1600" dirty="0">
                          <a:latin typeface="Trebuchet MS" panose="020B0603020202020204" pitchFamily="34" charset="0"/>
                        </a:rPr>
                        <a:t>Elev- og kursistmålgrupper</a:t>
                      </a:r>
                    </a:p>
                    <a:p>
                      <a:pPr marL="285750" indent="-285750">
                        <a:buFont typeface="Arial" panose="020B0604020202020204" pitchFamily="34" charset="0"/>
                        <a:buChar char="•"/>
                      </a:pPr>
                      <a:r>
                        <a:rPr lang="da-DK" sz="1600" dirty="0">
                          <a:latin typeface="Trebuchet MS" panose="020B0603020202020204" pitchFamily="34" charset="0"/>
                        </a:rPr>
                        <a:t>Lærerkompetencer og fagligt miljø</a:t>
                      </a:r>
                    </a:p>
                    <a:p>
                      <a:pPr marL="285750" indent="-285750">
                        <a:buFont typeface="Arial" panose="020B0604020202020204" pitchFamily="34" charset="0"/>
                        <a:buChar char="•"/>
                      </a:pPr>
                      <a:r>
                        <a:rPr lang="da-DK" sz="1600" dirty="0">
                          <a:latin typeface="Trebuchet MS" panose="020B0603020202020204" pitchFamily="34" charset="0"/>
                        </a:rPr>
                        <a:t>Aktuelle udfordringer vedr. bæredygtighed og kvalitet</a:t>
                      </a:r>
                    </a:p>
                    <a:p>
                      <a:pPr marL="285750" indent="-285750">
                        <a:buFont typeface="Arial" panose="020B0604020202020204" pitchFamily="34" charset="0"/>
                        <a:buChar char="•"/>
                      </a:pPr>
                      <a:r>
                        <a:rPr lang="da-DK" sz="1600" dirty="0">
                          <a:latin typeface="Trebuchet MS" panose="020B0603020202020204" pitchFamily="34" charset="0"/>
                        </a:rPr>
                        <a:t>Andet</a:t>
                      </a:r>
                    </a:p>
                    <a:p>
                      <a:pPr marL="285750" indent="-285750">
                        <a:buFont typeface="Arial" panose="020B0604020202020204" pitchFamily="34" charset="0"/>
                        <a:buChar char="•"/>
                      </a:pPr>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377343"/>
                  </a:ext>
                </a:extLst>
              </a:tr>
              <a:tr h="370840">
                <a:tc>
                  <a:txBody>
                    <a:bodyPr/>
                    <a:lstStyle/>
                    <a:p>
                      <a:r>
                        <a:rPr lang="da-DK" sz="1600" dirty="0">
                          <a:latin typeface="Trebuchet MS" panose="020B0603020202020204" pitchFamily="34" charset="0"/>
                        </a:rPr>
                        <a:t>Spørgsmål til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600" dirty="0">
                          <a:latin typeface="Trebuchet MS" panose="020B0603020202020204" pitchFamily="34" charset="0"/>
                        </a:rPr>
                        <a:t>Hvilke styrker kendetegner institutionen i dag og hvordan kan de bringes mere aktivt i spil?</a:t>
                      </a:r>
                    </a:p>
                    <a:p>
                      <a:r>
                        <a:rPr lang="da-DK" sz="1600" dirty="0">
                          <a:latin typeface="Trebuchet MS" panose="020B0603020202020204" pitchFamily="34" charset="0"/>
                        </a:rPr>
                        <a:t>Hvilke udfordringer/svagheder har institutionen og hvordan kan de begrænses eller mindskes fremadrettet?</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5105644"/>
                  </a:ext>
                </a:extLst>
              </a:tr>
              <a:tr h="370840">
                <a:tc>
                  <a:txBody>
                    <a:bodyPr/>
                    <a:lstStyle/>
                    <a:p>
                      <a:r>
                        <a:rPr lang="da-DK" sz="1600" dirty="0">
                          <a:latin typeface="Trebuchet MS" panose="020B0603020202020204" pitchFamily="34" charset="0"/>
                        </a:rPr>
                        <a:t>Output fra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Trebuchet MS" panose="020B0603020202020204" pitchFamily="34" charset="0"/>
                        </a:rPr>
                        <a:t>SWOT: Interne styrker og svagheder/udfordringer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15700005"/>
                  </a:ext>
                </a:extLst>
              </a:tr>
            </a:tbl>
          </a:graphicData>
        </a:graphic>
      </p:graphicFrame>
      <p:sp>
        <p:nvSpPr>
          <p:cNvPr id="6" name="Tekstfelt 5">
            <a:extLst>
              <a:ext uri="{FF2B5EF4-FFF2-40B4-BE49-F238E27FC236}">
                <a16:creationId xmlns:a16="http://schemas.microsoft.com/office/drawing/2014/main" id="{312FA073-4D11-5AF6-9B2E-4C93B18338D9}"/>
              </a:ext>
            </a:extLst>
          </p:cNvPr>
          <p:cNvSpPr txBox="1"/>
          <p:nvPr/>
        </p:nvSpPr>
        <p:spPr>
          <a:xfrm>
            <a:off x="733168" y="166438"/>
            <a:ext cx="2907956" cy="369332"/>
          </a:xfrm>
          <a:prstGeom prst="rect">
            <a:avLst/>
          </a:prstGeom>
          <a:noFill/>
        </p:spPr>
        <p:txBody>
          <a:bodyPr wrap="square" rtlCol="0">
            <a:spAutoFit/>
          </a:bodyPr>
          <a:lstStyle/>
          <a:p>
            <a:r>
              <a:rPr lang="da-DK" b="1" dirty="0">
                <a:solidFill>
                  <a:srgbClr val="788A2A"/>
                </a:solidFill>
                <a:latin typeface="Trebuchet MS" panose="020B0603020202020204" pitchFamily="34" charset="0"/>
              </a:rPr>
              <a:t>Drøftelse af tema 1</a:t>
            </a:r>
          </a:p>
        </p:txBody>
      </p:sp>
      <p:cxnSp>
        <p:nvCxnSpPr>
          <p:cNvPr id="12" name="Lige forbindelse 11">
            <a:extLst>
              <a:ext uri="{FF2B5EF4-FFF2-40B4-BE49-F238E27FC236}">
                <a16:creationId xmlns:a16="http://schemas.microsoft.com/office/drawing/2014/main" id="{A576A168-5A04-8FF8-8B92-437EB5DA742A}"/>
              </a:ext>
            </a:extLst>
          </p:cNvPr>
          <p:cNvCxnSpPr>
            <a:cxnSpLocks/>
          </p:cNvCxnSpPr>
          <p:nvPr/>
        </p:nvCxnSpPr>
        <p:spPr>
          <a:xfrm>
            <a:off x="10286210" y="807685"/>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F2E77A82-F531-BCE5-C3C8-2AB59901CD00}"/>
              </a:ext>
            </a:extLst>
          </p:cNvPr>
          <p:cNvSpPr/>
          <p:nvPr/>
        </p:nvSpPr>
        <p:spPr>
          <a:xfrm>
            <a:off x="10383014"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1</a:t>
            </a:r>
          </a:p>
        </p:txBody>
      </p:sp>
      <p:sp>
        <p:nvSpPr>
          <p:cNvPr id="14" name="Ellipse 13">
            <a:extLst>
              <a:ext uri="{FF2B5EF4-FFF2-40B4-BE49-F238E27FC236}">
                <a16:creationId xmlns:a16="http://schemas.microsoft.com/office/drawing/2014/main" id="{E2935898-1E76-80A1-5793-D780F7FA35C6}"/>
              </a:ext>
            </a:extLst>
          </p:cNvPr>
          <p:cNvSpPr/>
          <p:nvPr/>
        </p:nvSpPr>
        <p:spPr>
          <a:xfrm>
            <a:off x="10747405"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5" name="Ellipse 14">
            <a:extLst>
              <a:ext uri="{FF2B5EF4-FFF2-40B4-BE49-F238E27FC236}">
                <a16:creationId xmlns:a16="http://schemas.microsoft.com/office/drawing/2014/main" id="{0B9DF2B6-2506-66A9-27EB-A05ABC80D22D}"/>
              </a:ext>
            </a:extLst>
          </p:cNvPr>
          <p:cNvSpPr/>
          <p:nvPr/>
        </p:nvSpPr>
        <p:spPr>
          <a:xfrm>
            <a:off x="11111796"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6" name="Ellipse 15">
            <a:extLst>
              <a:ext uri="{FF2B5EF4-FFF2-40B4-BE49-F238E27FC236}">
                <a16:creationId xmlns:a16="http://schemas.microsoft.com/office/drawing/2014/main" id="{06161768-E657-F774-4071-3920D0244487}"/>
              </a:ext>
            </a:extLst>
          </p:cNvPr>
          <p:cNvSpPr/>
          <p:nvPr/>
        </p:nvSpPr>
        <p:spPr>
          <a:xfrm>
            <a:off x="11476187"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7" name="Ellipse 16">
            <a:extLst>
              <a:ext uri="{FF2B5EF4-FFF2-40B4-BE49-F238E27FC236}">
                <a16:creationId xmlns:a16="http://schemas.microsoft.com/office/drawing/2014/main" id="{8EB80C72-EDF2-F5A2-4014-1E2DD9A87D87}"/>
              </a:ext>
            </a:extLst>
          </p:cNvPr>
          <p:cNvSpPr/>
          <p:nvPr/>
        </p:nvSpPr>
        <p:spPr>
          <a:xfrm>
            <a:off x="11840578"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7" name="Tekstfelt 6">
            <a:extLst>
              <a:ext uri="{FF2B5EF4-FFF2-40B4-BE49-F238E27FC236}">
                <a16:creationId xmlns:a16="http://schemas.microsoft.com/office/drawing/2014/main" id="{EE7C7378-9F7E-A22C-6611-E3DAFE0F5E60}"/>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016839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ACF7D-D377-8C6F-8621-DD2165BAA999}"/>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63BBDF10-17BE-6AD3-591E-0D4A9FA5DC06}"/>
              </a:ext>
            </a:extLst>
          </p:cNvPr>
          <p:cNvSpPr>
            <a:spLocks noGrp="1"/>
          </p:cNvSpPr>
          <p:nvPr>
            <p:ph idx="1"/>
          </p:nvPr>
        </p:nvSpPr>
        <p:spPr>
          <a:xfrm>
            <a:off x="838200" y="1685711"/>
            <a:ext cx="10515600" cy="3899543"/>
          </a:xfrm>
        </p:spPr>
        <p:txBody>
          <a:bodyPr/>
          <a:lstStyle/>
          <a:p>
            <a:pPr marL="0" indent="0">
              <a:lnSpc>
                <a:spcPct val="100000"/>
              </a:lnSpc>
              <a:buNone/>
            </a:pPr>
            <a:r>
              <a:rPr lang="da-DK" sz="1600" b="1" dirty="0"/>
              <a:t>Geografi, demografi, volumen og position</a:t>
            </a:r>
          </a:p>
          <a:p>
            <a:pPr>
              <a:lnSpc>
                <a:spcPct val="100000"/>
              </a:lnSpc>
            </a:pPr>
            <a:r>
              <a:rPr lang="da-DK" sz="1400" dirty="0"/>
              <a:t>Hvor er institutionen placeret og hvad kendetegner placeringen?</a:t>
            </a:r>
          </a:p>
          <a:p>
            <a:pPr>
              <a:lnSpc>
                <a:spcPct val="100000"/>
              </a:lnSpc>
            </a:pPr>
            <a:r>
              <a:rPr lang="da-DK" sz="1400" dirty="0"/>
              <a:t>Hvordan er institutionens samlede aktivitet fordelt på institutionen?</a:t>
            </a:r>
          </a:p>
          <a:p>
            <a:pPr marL="0" indent="0">
              <a:lnSpc>
                <a:spcPct val="100000"/>
              </a:lnSpc>
              <a:buNone/>
            </a:pPr>
            <a:r>
              <a:rPr lang="da-DK" sz="1600" b="1" dirty="0"/>
              <a:t>Uddannelser</a:t>
            </a:r>
          </a:p>
          <a:p>
            <a:pPr>
              <a:lnSpc>
                <a:spcPct val="100000"/>
              </a:lnSpc>
            </a:pPr>
            <a:r>
              <a:rPr lang="da-DK" sz="1400" dirty="0"/>
              <a:t>Hvilke typer uddannelser udbydes på institutionen ?</a:t>
            </a:r>
          </a:p>
          <a:p>
            <a:pPr marL="0" indent="0">
              <a:lnSpc>
                <a:spcPct val="100000"/>
              </a:lnSpc>
              <a:buNone/>
            </a:pPr>
            <a:r>
              <a:rPr lang="da-DK" sz="1600" b="1" dirty="0"/>
              <a:t>Elever og kursister</a:t>
            </a:r>
          </a:p>
          <a:p>
            <a:pPr>
              <a:lnSpc>
                <a:spcPct val="100000"/>
              </a:lnSpc>
            </a:pPr>
            <a:r>
              <a:rPr lang="da-DK" sz="1400" dirty="0"/>
              <a:t>Hvad kendetegner den aktuelle elev- og kursistmålgrupper (alder, bopæl mv.)?</a:t>
            </a:r>
          </a:p>
          <a:p>
            <a:pPr>
              <a:lnSpc>
                <a:spcPct val="100000"/>
              </a:lnSpc>
            </a:pPr>
            <a:r>
              <a:rPr lang="da-DK" sz="1400" dirty="0"/>
              <a:t>Hvordan imødekommes de forskellige målgrupper, f.eks. hvad angår uddannelses- og læringsmiljø?</a:t>
            </a:r>
          </a:p>
          <a:p>
            <a:pPr>
              <a:lnSpc>
                <a:spcPct val="100000"/>
              </a:lnSpc>
            </a:pPr>
            <a:r>
              <a:rPr lang="da-DK" sz="1400" dirty="0"/>
              <a:t>Hvordan ser den demografiske udvikling ud i området de næste 10-15 år?</a:t>
            </a:r>
          </a:p>
          <a:p>
            <a:pPr marL="0" indent="0">
              <a:lnSpc>
                <a:spcPct val="100000"/>
              </a:lnSpc>
              <a:buNone/>
            </a:pPr>
            <a:r>
              <a:rPr lang="da-DK" sz="1600" b="1" dirty="0"/>
              <a:t>Lærerkompetencer og fagligt miljø</a:t>
            </a:r>
          </a:p>
          <a:p>
            <a:pPr>
              <a:lnSpc>
                <a:spcPct val="100000"/>
              </a:lnSpc>
            </a:pPr>
            <a:r>
              <a:rPr lang="da-DK" sz="1400" dirty="0"/>
              <a:t>Hvilke lærerkompetencer har institutionen?</a:t>
            </a:r>
          </a:p>
          <a:p>
            <a:pPr>
              <a:lnSpc>
                <a:spcPct val="100000"/>
              </a:lnSpc>
            </a:pPr>
            <a:r>
              <a:rPr lang="da-DK" sz="1400" dirty="0"/>
              <a:t>Er der det nødvendige pædagogiske og faglige miljø?</a:t>
            </a:r>
          </a:p>
          <a:p>
            <a:pPr marL="0" indent="0">
              <a:lnSpc>
                <a:spcPct val="100000"/>
              </a:lnSpc>
              <a:buNone/>
            </a:pPr>
            <a:r>
              <a:rPr lang="da-DK" sz="1600" b="1" dirty="0"/>
              <a:t>Generelt – styrker og svagheder/udfordringer</a:t>
            </a:r>
          </a:p>
          <a:p>
            <a:pPr>
              <a:lnSpc>
                <a:spcPct val="100000"/>
              </a:lnSpc>
            </a:pPr>
            <a:r>
              <a:rPr lang="da-DK" sz="1400" dirty="0"/>
              <a:t>Hvori består institutionens styrker hhv. udfordringer?</a:t>
            </a:r>
          </a:p>
          <a:p>
            <a:endParaRPr lang="da-DK" dirty="0"/>
          </a:p>
        </p:txBody>
      </p:sp>
      <p:sp>
        <p:nvSpPr>
          <p:cNvPr id="3" name="Pladsholder til slidenummer 2">
            <a:extLst>
              <a:ext uri="{FF2B5EF4-FFF2-40B4-BE49-F238E27FC236}">
                <a16:creationId xmlns:a16="http://schemas.microsoft.com/office/drawing/2014/main" id="{DBBBF010-EC07-A90C-7B7E-683C5A58EA71}"/>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14</a:t>
            </a:fld>
            <a:endParaRPr lang="da-DK" dirty="0"/>
          </a:p>
        </p:txBody>
      </p:sp>
      <p:sp>
        <p:nvSpPr>
          <p:cNvPr id="4" name="Titel 3">
            <a:extLst>
              <a:ext uri="{FF2B5EF4-FFF2-40B4-BE49-F238E27FC236}">
                <a16:creationId xmlns:a16="http://schemas.microsoft.com/office/drawing/2014/main" id="{556D99A9-1C9F-481A-E71D-C8D751EB61B6}"/>
              </a:ext>
            </a:extLst>
          </p:cNvPr>
          <p:cNvSpPr>
            <a:spLocks noGrp="1"/>
          </p:cNvSpPr>
          <p:nvPr>
            <p:ph type="title"/>
          </p:nvPr>
        </p:nvSpPr>
        <p:spPr>
          <a:xfrm>
            <a:off x="838200" y="811892"/>
            <a:ext cx="10515600" cy="1325563"/>
          </a:xfrm>
        </p:spPr>
        <p:txBody>
          <a:bodyPr/>
          <a:lstStyle/>
          <a:p>
            <a:r>
              <a:rPr lang="da-DK" dirty="0"/>
              <a:t>Forslag til forberedelse</a:t>
            </a:r>
          </a:p>
        </p:txBody>
      </p:sp>
      <p:sp>
        <p:nvSpPr>
          <p:cNvPr id="5" name="Rektangel 4">
            <a:extLst>
              <a:ext uri="{FF2B5EF4-FFF2-40B4-BE49-F238E27FC236}">
                <a16:creationId xmlns:a16="http://schemas.microsoft.com/office/drawing/2014/main" id="{81D44F3A-574A-2822-B33D-E57B4639666E}"/>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DFA93DFE-58D3-0F81-77D3-92844FE76F88}"/>
              </a:ext>
            </a:extLst>
          </p:cNvPr>
          <p:cNvSpPr txBox="1"/>
          <p:nvPr/>
        </p:nvSpPr>
        <p:spPr>
          <a:xfrm>
            <a:off x="733168" y="166438"/>
            <a:ext cx="546168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1: Hvad kendetegner institutionen i dag?</a:t>
            </a:r>
          </a:p>
        </p:txBody>
      </p:sp>
      <p:cxnSp>
        <p:nvCxnSpPr>
          <p:cNvPr id="12" name="Lige forbindelse 11">
            <a:extLst>
              <a:ext uri="{FF2B5EF4-FFF2-40B4-BE49-F238E27FC236}">
                <a16:creationId xmlns:a16="http://schemas.microsoft.com/office/drawing/2014/main" id="{0C0B9603-90BC-ABDB-6B35-8ECF1EDE2550}"/>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6E36D3FF-47CF-213B-F35B-4E53C4442F92}"/>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1</a:t>
            </a:r>
          </a:p>
        </p:txBody>
      </p:sp>
      <p:sp>
        <p:nvSpPr>
          <p:cNvPr id="14" name="Ellipse 13">
            <a:extLst>
              <a:ext uri="{FF2B5EF4-FFF2-40B4-BE49-F238E27FC236}">
                <a16:creationId xmlns:a16="http://schemas.microsoft.com/office/drawing/2014/main" id="{BF9E2352-6D44-C7B1-3DDD-D357C304A78C}"/>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5" name="Ellipse 14">
            <a:extLst>
              <a:ext uri="{FF2B5EF4-FFF2-40B4-BE49-F238E27FC236}">
                <a16:creationId xmlns:a16="http://schemas.microsoft.com/office/drawing/2014/main" id="{84F24256-E723-5ECA-7855-8EE8D94EA22D}"/>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6" name="Ellipse 15">
            <a:extLst>
              <a:ext uri="{FF2B5EF4-FFF2-40B4-BE49-F238E27FC236}">
                <a16:creationId xmlns:a16="http://schemas.microsoft.com/office/drawing/2014/main" id="{8CB21CF0-B7B9-F606-F07B-599C39D1842F}"/>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7" name="Ellipse 16">
            <a:extLst>
              <a:ext uri="{FF2B5EF4-FFF2-40B4-BE49-F238E27FC236}">
                <a16:creationId xmlns:a16="http://schemas.microsoft.com/office/drawing/2014/main" id="{E05146A9-90C0-45B9-E507-D74E783BB3ED}"/>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2" name="Tekstfelt 1">
            <a:extLst>
              <a:ext uri="{FF2B5EF4-FFF2-40B4-BE49-F238E27FC236}">
                <a16:creationId xmlns:a16="http://schemas.microsoft.com/office/drawing/2014/main" id="{B4F3047A-03D8-B2BF-2347-09A38A3A80C5}"/>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88013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46DB-92DA-3BF5-536E-CC3ACDFEA54A}"/>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E701D3CC-61A9-A998-A6E5-593BE3069AE4}"/>
              </a:ext>
            </a:extLst>
          </p:cNvPr>
          <p:cNvSpPr>
            <a:spLocks noGrp="1"/>
          </p:cNvSpPr>
          <p:nvPr>
            <p:ph idx="1"/>
          </p:nvPr>
        </p:nvSpPr>
        <p:spPr>
          <a:xfrm>
            <a:off x="838200" y="1822450"/>
            <a:ext cx="10515600" cy="4224337"/>
          </a:xfrm>
        </p:spPr>
        <p:txBody>
          <a:bodyPr/>
          <a:lstStyle/>
          <a:p>
            <a:pPr marL="0" indent="0">
              <a:lnSpc>
                <a:spcPct val="100000"/>
              </a:lnSpc>
              <a:buNone/>
            </a:pPr>
            <a:r>
              <a:rPr lang="da-DK" sz="1800" b="1" dirty="0"/>
              <a:t>Geografi og uddannelser</a:t>
            </a:r>
          </a:p>
          <a:p>
            <a:pPr>
              <a:lnSpc>
                <a:spcPct val="100000"/>
              </a:lnSpc>
            </a:pPr>
            <a:r>
              <a:rPr lang="da-DK" sz="1800" dirty="0"/>
              <a:t>Antal og typer af udbud (skolens egne data)</a:t>
            </a:r>
          </a:p>
          <a:p>
            <a:pPr>
              <a:lnSpc>
                <a:spcPct val="100000"/>
              </a:lnSpc>
            </a:pPr>
            <a:r>
              <a:rPr lang="da-DK" sz="1800" dirty="0"/>
              <a:t>Data for tilgang fordelt på uddannelser (uddannelsesstatistik.dk) </a:t>
            </a:r>
          </a:p>
          <a:p>
            <a:pPr>
              <a:lnSpc>
                <a:spcPct val="100000"/>
              </a:lnSpc>
            </a:pPr>
            <a:r>
              <a:rPr lang="da-DK" sz="1800" dirty="0"/>
              <a:t>Årselever fordelt på uddannelser (skolens egne data)</a:t>
            </a:r>
          </a:p>
          <a:p>
            <a:pPr marL="0" indent="0">
              <a:lnSpc>
                <a:spcPct val="100000"/>
              </a:lnSpc>
              <a:buNone/>
            </a:pPr>
            <a:endParaRPr lang="da-DK" sz="1800" dirty="0"/>
          </a:p>
          <a:p>
            <a:pPr marL="0" indent="0">
              <a:lnSpc>
                <a:spcPct val="100000"/>
              </a:lnSpc>
              <a:buNone/>
            </a:pPr>
            <a:r>
              <a:rPr lang="da-DK" sz="1800" b="1" dirty="0"/>
              <a:t>Elever og kursister</a:t>
            </a:r>
          </a:p>
          <a:p>
            <a:pPr>
              <a:lnSpc>
                <a:spcPct val="100000"/>
              </a:lnSpc>
            </a:pPr>
            <a:r>
              <a:rPr lang="da-DK" sz="1800" dirty="0"/>
              <a:t>Elevmålgrupper på uddannelser fordelt på køn, alder, bopælskommune mv. (skolens egne data)</a:t>
            </a:r>
          </a:p>
          <a:p>
            <a:pPr>
              <a:lnSpc>
                <a:spcPct val="100000"/>
              </a:lnSpc>
            </a:pPr>
            <a:r>
              <a:rPr lang="da-DK" sz="1800" dirty="0"/>
              <a:t>Elevernes karakterfordeling fra grundskolen (uddannelsesstatistik.dk)</a:t>
            </a:r>
          </a:p>
          <a:p>
            <a:pPr marL="0" indent="0">
              <a:buNone/>
            </a:pPr>
            <a:endParaRPr lang="da-DK" sz="1100" dirty="0"/>
          </a:p>
        </p:txBody>
      </p:sp>
      <p:sp>
        <p:nvSpPr>
          <p:cNvPr id="3" name="Pladsholder til slidenummer 2">
            <a:extLst>
              <a:ext uri="{FF2B5EF4-FFF2-40B4-BE49-F238E27FC236}">
                <a16:creationId xmlns:a16="http://schemas.microsoft.com/office/drawing/2014/main" id="{7449FA8C-8907-AA04-B902-26ED7FFD7456}"/>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15</a:t>
            </a:fld>
            <a:endParaRPr lang="da-DK" dirty="0"/>
          </a:p>
        </p:txBody>
      </p:sp>
      <p:sp>
        <p:nvSpPr>
          <p:cNvPr id="4" name="Titel 3">
            <a:extLst>
              <a:ext uri="{FF2B5EF4-FFF2-40B4-BE49-F238E27FC236}">
                <a16:creationId xmlns:a16="http://schemas.microsoft.com/office/drawing/2014/main" id="{5EDADA33-B304-E94F-6438-3A5BC8984D66}"/>
              </a:ext>
            </a:extLst>
          </p:cNvPr>
          <p:cNvSpPr>
            <a:spLocks noGrp="1"/>
          </p:cNvSpPr>
          <p:nvPr>
            <p:ph type="title"/>
          </p:nvPr>
        </p:nvSpPr>
        <p:spPr>
          <a:xfrm>
            <a:off x="838200" y="811892"/>
            <a:ext cx="10515600" cy="1325563"/>
          </a:xfrm>
        </p:spPr>
        <p:txBody>
          <a:bodyPr/>
          <a:lstStyle/>
          <a:p>
            <a:r>
              <a:rPr lang="da-DK" dirty="0"/>
              <a:t>Forslag til data og redskaber</a:t>
            </a:r>
          </a:p>
        </p:txBody>
      </p:sp>
      <p:sp>
        <p:nvSpPr>
          <p:cNvPr id="5" name="Rektangel 4">
            <a:extLst>
              <a:ext uri="{FF2B5EF4-FFF2-40B4-BE49-F238E27FC236}">
                <a16:creationId xmlns:a16="http://schemas.microsoft.com/office/drawing/2014/main" id="{C4587C0C-BD55-654C-7A07-EDE9836700B2}"/>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8935FACE-D9CA-9697-2329-A08A4CE4F5B1}"/>
              </a:ext>
            </a:extLst>
          </p:cNvPr>
          <p:cNvSpPr txBox="1"/>
          <p:nvPr/>
        </p:nvSpPr>
        <p:spPr>
          <a:xfrm>
            <a:off x="733168" y="166438"/>
            <a:ext cx="546168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1: Hvad kendetegner institutionen i dag?</a:t>
            </a:r>
          </a:p>
        </p:txBody>
      </p:sp>
      <p:cxnSp>
        <p:nvCxnSpPr>
          <p:cNvPr id="2" name="Lige forbindelse 1">
            <a:extLst>
              <a:ext uri="{FF2B5EF4-FFF2-40B4-BE49-F238E27FC236}">
                <a16:creationId xmlns:a16="http://schemas.microsoft.com/office/drawing/2014/main" id="{74C1B7D5-9E22-E0EE-9D88-D17390FDFD90}"/>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85C1D2E4-38F8-FB81-5A6C-D1CD3BB2F50B}"/>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1</a:t>
            </a:r>
          </a:p>
        </p:txBody>
      </p:sp>
      <p:sp>
        <p:nvSpPr>
          <p:cNvPr id="9" name="Ellipse 8">
            <a:extLst>
              <a:ext uri="{FF2B5EF4-FFF2-40B4-BE49-F238E27FC236}">
                <a16:creationId xmlns:a16="http://schemas.microsoft.com/office/drawing/2014/main" id="{BA9A295A-9610-04F0-F17F-D91A7FEF178B}"/>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7759A565-474A-2826-E9DA-5D8902AC5167}"/>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23A61034-67BB-A181-133E-F1A4DAE4F48F}"/>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2BB32718-E1C3-6558-A9C8-79E155009C68}"/>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66346CBB-4CD0-CB21-9EB7-C194381A5852}"/>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229746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7BC3-C9DF-7691-FB82-FE9B067DF2E1}"/>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31695B7B-3E34-F0DA-04B6-0A840CAF51C3}"/>
              </a:ext>
            </a:extLst>
          </p:cNvPr>
          <p:cNvSpPr>
            <a:spLocks noGrp="1"/>
          </p:cNvSpPr>
          <p:nvPr>
            <p:ph idx="1"/>
          </p:nvPr>
        </p:nvSpPr>
        <p:spPr>
          <a:xfrm>
            <a:off x="838200" y="1822450"/>
            <a:ext cx="10515600" cy="4224337"/>
          </a:xfrm>
        </p:spPr>
        <p:txBody>
          <a:bodyPr/>
          <a:lstStyle/>
          <a:p>
            <a:pPr marL="0" indent="0">
              <a:lnSpc>
                <a:spcPct val="100000"/>
              </a:lnSpc>
              <a:buNone/>
            </a:pPr>
            <a:r>
              <a:rPr lang="da-DK" sz="1800" b="1" dirty="0"/>
              <a:t>Styrker og svagheder/udfordringer</a:t>
            </a:r>
          </a:p>
          <a:p>
            <a:pPr>
              <a:lnSpc>
                <a:spcPct val="100000"/>
              </a:lnSpc>
            </a:pPr>
            <a:r>
              <a:rPr lang="da-DK" sz="1800" dirty="0"/>
              <a:t>Frafald (uddannelsesstatistik.dk)</a:t>
            </a:r>
          </a:p>
          <a:p>
            <a:pPr>
              <a:lnSpc>
                <a:spcPct val="100000"/>
              </a:lnSpc>
            </a:pPr>
            <a:r>
              <a:rPr lang="da-DK" sz="1800" dirty="0"/>
              <a:t>Fravær (uddannelsesstatistik.dk)</a:t>
            </a:r>
          </a:p>
          <a:p>
            <a:pPr>
              <a:lnSpc>
                <a:spcPct val="100000"/>
              </a:lnSpc>
            </a:pPr>
            <a:r>
              <a:rPr lang="da-DK" sz="1800" dirty="0"/>
              <a:t>Trivsel (uddannelsesstatistik.dk samt skolens egne data)</a:t>
            </a:r>
          </a:p>
          <a:p>
            <a:pPr>
              <a:lnSpc>
                <a:spcPct val="100000"/>
              </a:lnSpc>
            </a:pPr>
            <a:r>
              <a:rPr lang="da-DK" sz="1800" dirty="0"/>
              <a:t>Undervisningsevalueringer (skolens egne data)</a:t>
            </a:r>
          </a:p>
          <a:p>
            <a:pPr>
              <a:lnSpc>
                <a:spcPct val="100000"/>
              </a:lnSpc>
            </a:pPr>
            <a:r>
              <a:rPr lang="da-DK" sz="1800" dirty="0"/>
              <a:t>Underviserressourcer og –kompetencer (skolens egne data)</a:t>
            </a:r>
          </a:p>
          <a:p>
            <a:pPr>
              <a:lnSpc>
                <a:spcPct val="100000"/>
              </a:lnSpc>
            </a:pPr>
            <a:r>
              <a:rPr lang="da-DK" sz="1800" dirty="0"/>
              <a:t>Rammer og udstyr (skolens egne data)</a:t>
            </a:r>
          </a:p>
          <a:p>
            <a:pPr>
              <a:lnSpc>
                <a:spcPct val="100000"/>
              </a:lnSpc>
            </a:pPr>
            <a:r>
              <a:rPr lang="da-DK" sz="1800" dirty="0"/>
              <a:t>Kvalitative data</a:t>
            </a:r>
          </a:p>
          <a:p>
            <a:pPr marL="0" indent="0">
              <a:lnSpc>
                <a:spcPct val="100000"/>
              </a:lnSpc>
              <a:buNone/>
            </a:pPr>
            <a:endParaRPr lang="da-DK" sz="1800" dirty="0"/>
          </a:p>
          <a:p>
            <a:pPr marL="0" indent="0">
              <a:lnSpc>
                <a:spcPct val="100000"/>
              </a:lnSpc>
              <a:buNone/>
            </a:pPr>
            <a:r>
              <a:rPr lang="da-DK" sz="1800" b="1" dirty="0"/>
              <a:t>Mere analyse</a:t>
            </a:r>
          </a:p>
          <a:p>
            <a:pPr>
              <a:lnSpc>
                <a:spcPct val="100000"/>
              </a:lnSpc>
            </a:pPr>
            <a:r>
              <a:rPr lang="da-DK" sz="1800" dirty="0">
                <a:hlinkClick r:id="rId2"/>
              </a:rPr>
              <a:t>DEG's værktøj om bæredygtige udbud</a:t>
            </a:r>
            <a:endParaRPr lang="da-DK" sz="1800" dirty="0"/>
          </a:p>
          <a:p>
            <a:pPr marL="0" indent="0">
              <a:buNone/>
            </a:pPr>
            <a:endParaRPr lang="da-DK" sz="1100" dirty="0"/>
          </a:p>
        </p:txBody>
      </p:sp>
      <p:sp>
        <p:nvSpPr>
          <p:cNvPr id="3" name="Pladsholder til slidenummer 2">
            <a:extLst>
              <a:ext uri="{FF2B5EF4-FFF2-40B4-BE49-F238E27FC236}">
                <a16:creationId xmlns:a16="http://schemas.microsoft.com/office/drawing/2014/main" id="{11294F55-5A38-8583-9B50-2D1DD9CBAD23}"/>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16</a:t>
            </a:fld>
            <a:endParaRPr lang="da-DK" dirty="0"/>
          </a:p>
        </p:txBody>
      </p:sp>
      <p:sp>
        <p:nvSpPr>
          <p:cNvPr id="4" name="Titel 3">
            <a:extLst>
              <a:ext uri="{FF2B5EF4-FFF2-40B4-BE49-F238E27FC236}">
                <a16:creationId xmlns:a16="http://schemas.microsoft.com/office/drawing/2014/main" id="{35CF999C-0AA5-7129-B9E5-901F47D34827}"/>
              </a:ext>
            </a:extLst>
          </p:cNvPr>
          <p:cNvSpPr>
            <a:spLocks noGrp="1"/>
          </p:cNvSpPr>
          <p:nvPr>
            <p:ph type="title"/>
          </p:nvPr>
        </p:nvSpPr>
        <p:spPr>
          <a:xfrm>
            <a:off x="838200" y="811892"/>
            <a:ext cx="10515600" cy="1325563"/>
          </a:xfrm>
        </p:spPr>
        <p:txBody>
          <a:bodyPr/>
          <a:lstStyle/>
          <a:p>
            <a:r>
              <a:rPr lang="da-DK" dirty="0"/>
              <a:t>Forslag til data og redskaber</a:t>
            </a:r>
          </a:p>
        </p:txBody>
      </p:sp>
      <p:sp>
        <p:nvSpPr>
          <p:cNvPr id="5" name="Rektangel 4">
            <a:extLst>
              <a:ext uri="{FF2B5EF4-FFF2-40B4-BE49-F238E27FC236}">
                <a16:creationId xmlns:a16="http://schemas.microsoft.com/office/drawing/2014/main" id="{52E4579D-FCBC-5741-737C-2103E3C36A37}"/>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72A53A01-1B9F-324A-6E6D-0C590EEA2687}"/>
              </a:ext>
            </a:extLst>
          </p:cNvPr>
          <p:cNvSpPr txBox="1"/>
          <p:nvPr/>
        </p:nvSpPr>
        <p:spPr>
          <a:xfrm>
            <a:off x="733168" y="166438"/>
            <a:ext cx="546168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1: Hvad kendetegner institutionen i dag?</a:t>
            </a:r>
          </a:p>
        </p:txBody>
      </p:sp>
      <p:cxnSp>
        <p:nvCxnSpPr>
          <p:cNvPr id="2" name="Lige forbindelse 1">
            <a:extLst>
              <a:ext uri="{FF2B5EF4-FFF2-40B4-BE49-F238E27FC236}">
                <a16:creationId xmlns:a16="http://schemas.microsoft.com/office/drawing/2014/main" id="{6B61AF57-19B9-5DF4-380A-8AC0E90F0691}"/>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8A5FC48-3717-3F20-0987-5DA2E5B53B97}"/>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1</a:t>
            </a:r>
          </a:p>
        </p:txBody>
      </p:sp>
      <p:sp>
        <p:nvSpPr>
          <p:cNvPr id="9" name="Ellipse 8">
            <a:extLst>
              <a:ext uri="{FF2B5EF4-FFF2-40B4-BE49-F238E27FC236}">
                <a16:creationId xmlns:a16="http://schemas.microsoft.com/office/drawing/2014/main" id="{B54F7E2C-0DDA-44A3-A130-75AC77578006}"/>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A9D79AA7-0F59-B47F-998D-1BC892CB7917}"/>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8A525F97-3F23-98B6-2D46-D4AED962E0A5}"/>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381522C9-DF82-AD41-58D4-AEFCF57980BF}"/>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F54A7035-D834-4C63-4571-54127181FEB2}"/>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761640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9A42C-B320-0D11-D913-179F40B891A5}"/>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DE3716E-1E27-87F7-B8FF-2D7E5BE95CA7}"/>
              </a:ext>
            </a:extLst>
          </p:cNvPr>
          <p:cNvSpPr>
            <a:spLocks noGrp="1"/>
          </p:cNvSpPr>
          <p:nvPr>
            <p:ph type="sldNum" sz="quarter" idx="12"/>
          </p:nvPr>
        </p:nvSpPr>
        <p:spPr/>
        <p:txBody>
          <a:bodyPr/>
          <a:lstStyle/>
          <a:p>
            <a:fld id="{7F9B5563-22A4-2C49-971F-DF74FD805A99}" type="slidenum">
              <a:rPr lang="da-DK" smtClean="0"/>
              <a:pPr/>
              <a:t>17</a:t>
            </a:fld>
            <a:endParaRPr lang="da-DK" dirty="0"/>
          </a:p>
        </p:txBody>
      </p:sp>
      <p:sp>
        <p:nvSpPr>
          <p:cNvPr id="4" name="Titel 3">
            <a:extLst>
              <a:ext uri="{FF2B5EF4-FFF2-40B4-BE49-F238E27FC236}">
                <a16:creationId xmlns:a16="http://schemas.microsoft.com/office/drawing/2014/main" id="{9FCF0F9F-906D-AE73-CDAF-6181503D4250}"/>
              </a:ext>
            </a:extLst>
          </p:cNvPr>
          <p:cNvSpPr>
            <a:spLocks noGrp="1"/>
          </p:cNvSpPr>
          <p:nvPr>
            <p:ph type="title"/>
          </p:nvPr>
        </p:nvSpPr>
        <p:spPr/>
        <p:txBody>
          <a:bodyPr/>
          <a:lstStyle/>
          <a:p>
            <a:r>
              <a:rPr lang="da-DK" sz="4000" dirty="0"/>
              <a:t>Hvordan ser institutionens omverden og relationer ud i dag?</a:t>
            </a:r>
          </a:p>
        </p:txBody>
      </p:sp>
      <p:sp>
        <p:nvSpPr>
          <p:cNvPr id="5" name="Rektangel 4">
            <a:extLst>
              <a:ext uri="{FF2B5EF4-FFF2-40B4-BE49-F238E27FC236}">
                <a16:creationId xmlns:a16="http://schemas.microsoft.com/office/drawing/2014/main" id="{42647FBA-FFF5-65AD-ACCC-B483F48D06FC}"/>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2" name="Pladsholder til indhold 1">
            <a:extLst>
              <a:ext uri="{FF2B5EF4-FFF2-40B4-BE49-F238E27FC236}">
                <a16:creationId xmlns:a16="http://schemas.microsoft.com/office/drawing/2014/main" id="{CE511962-8E53-2261-5793-16A589715BC1}"/>
              </a:ext>
            </a:extLst>
          </p:cNvPr>
          <p:cNvGraphicFramePr>
            <a:graphicFrameLocks noGrp="1"/>
          </p:cNvGraphicFramePr>
          <p:nvPr>
            <p:ph idx="1"/>
            <p:extLst>
              <p:ext uri="{D42A27DB-BD31-4B8C-83A1-F6EECF244321}">
                <p14:modId xmlns:p14="http://schemas.microsoft.com/office/powerpoint/2010/main" val="646913007"/>
              </p:ext>
            </p:extLst>
          </p:nvPr>
        </p:nvGraphicFramePr>
        <p:xfrm>
          <a:off x="838200" y="2137455"/>
          <a:ext cx="10515600" cy="4546600"/>
        </p:xfrm>
        <a:graphic>
          <a:graphicData uri="http://schemas.openxmlformats.org/drawingml/2006/table">
            <a:tbl>
              <a:tblPr firstRow="1" bandRow="1">
                <a:tableStyleId>{2D5ABB26-0587-4C30-8999-92F81FD0307C}</a:tableStyleId>
              </a:tblPr>
              <a:tblGrid>
                <a:gridCol w="3313670">
                  <a:extLst>
                    <a:ext uri="{9D8B030D-6E8A-4147-A177-3AD203B41FA5}">
                      <a16:colId xmlns:a16="http://schemas.microsoft.com/office/drawing/2014/main" val="2706778626"/>
                    </a:ext>
                  </a:extLst>
                </a:gridCol>
                <a:gridCol w="7201930">
                  <a:extLst>
                    <a:ext uri="{9D8B030D-6E8A-4147-A177-3AD203B41FA5}">
                      <a16:colId xmlns:a16="http://schemas.microsoft.com/office/drawing/2014/main" val="1064245292"/>
                    </a:ext>
                  </a:extLst>
                </a:gridCol>
              </a:tblGrid>
              <a:tr h="370840">
                <a:tc>
                  <a:txBody>
                    <a:bodyPr/>
                    <a:lstStyle/>
                    <a:p>
                      <a:r>
                        <a:rPr lang="da-DK" sz="1600" dirty="0">
                          <a:latin typeface="Trebuchet MS" panose="020B0603020202020204" pitchFamily="34" charset="0"/>
                        </a:rPr>
                        <a:t>Formål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a-DK" sz="1600" dirty="0">
                          <a:latin typeface="Trebuchet MS" panose="020B0603020202020204" pitchFamily="34" charset="0"/>
                        </a:rPr>
                        <a:t>Bestyrelsen får et samlet overblik over uddannelseslandskabet rundt om institutionen samt institutionens nuværende eksterne samarbejder med mulig betydning for institutionen i fremtiden.</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962775"/>
                  </a:ext>
                </a:extLst>
              </a:tr>
              <a:tr h="370840">
                <a:tc>
                  <a:txBody>
                    <a:bodyPr/>
                    <a:lstStyle/>
                    <a:p>
                      <a:r>
                        <a:rPr lang="da-DK" sz="1600" dirty="0">
                          <a:latin typeface="Trebuchet MS" panose="020B0603020202020204" pitchFamily="34" charset="0"/>
                        </a:rPr>
                        <a:t>Drøftelsen kan bl.a. handle om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Andre institutioner og udbud</a:t>
                      </a:r>
                    </a:p>
                    <a:p>
                      <a:pPr marL="285750" indent="-285750">
                        <a:buFont typeface="Arial" panose="020B0604020202020204" pitchFamily="34" charset="0"/>
                        <a:buChar char="•"/>
                      </a:pPr>
                      <a:r>
                        <a:rPr lang="da-DK" sz="1600" dirty="0">
                          <a:latin typeface="Trebuchet MS" panose="020B0603020202020204" pitchFamily="34" charset="0"/>
                        </a:rPr>
                        <a:t>Aktivitet og samarbejde på tværs af institutioner i dag</a:t>
                      </a:r>
                    </a:p>
                    <a:p>
                      <a:pPr marL="285750" indent="-285750">
                        <a:buFont typeface="Arial" panose="020B0604020202020204" pitchFamily="34" charset="0"/>
                        <a:buChar char="•"/>
                      </a:pPr>
                      <a:r>
                        <a:rPr lang="da-DK" sz="1600" dirty="0">
                          <a:latin typeface="Trebuchet MS" panose="020B0603020202020204" pitchFamily="34" charset="0"/>
                        </a:rPr>
                        <a:t>Samarbejdsrelationer (andre institutioner, virksomheder, kommuner, region mv.)</a:t>
                      </a:r>
                      <a:endParaRPr lang="da-DK" sz="1600" dirty="0">
                        <a:highlight>
                          <a:srgbClr val="FFFF00"/>
                        </a:highlight>
                        <a:latin typeface="Trebuchet MS" panose="020B0603020202020204" pitchFamily="34" charset="0"/>
                      </a:endParaRPr>
                    </a:p>
                    <a:p>
                      <a:pPr marL="285750" indent="-285750">
                        <a:buFont typeface="Arial" panose="020B0604020202020204" pitchFamily="34" charset="0"/>
                        <a:buChar char="•"/>
                      </a:pPr>
                      <a:r>
                        <a:rPr lang="da-DK" sz="1600" dirty="0">
                          <a:latin typeface="Trebuchet MS" panose="020B0603020202020204" pitchFamily="34" charset="0"/>
                        </a:rPr>
                        <a:t>Andet</a:t>
                      </a:r>
                    </a:p>
                    <a:p>
                      <a:pPr marL="285750" indent="-285750">
                        <a:buFont typeface="Arial" panose="020B0604020202020204" pitchFamily="34" charset="0"/>
                        <a:buChar char="•"/>
                      </a:pPr>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377343"/>
                  </a:ext>
                </a:extLst>
              </a:tr>
              <a:tr h="370840">
                <a:tc>
                  <a:txBody>
                    <a:bodyPr/>
                    <a:lstStyle/>
                    <a:p>
                      <a:r>
                        <a:rPr lang="da-DK" sz="1600" dirty="0">
                          <a:latin typeface="Trebuchet MS" panose="020B0603020202020204" pitchFamily="34" charset="0"/>
                        </a:rPr>
                        <a:t>Spørgsmål til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Hvad kendetegner det lokale institutionslandskab samlet set?</a:t>
                      </a:r>
                    </a:p>
                    <a:p>
                      <a:pPr marL="285750" indent="-285750">
                        <a:buFont typeface="Arial" panose="020B0604020202020204" pitchFamily="34" charset="0"/>
                        <a:buChar char="•"/>
                      </a:pPr>
                      <a:r>
                        <a:rPr lang="da-DK" sz="1600" dirty="0">
                          <a:latin typeface="Trebuchet MS" panose="020B0603020202020204" pitchFamily="34" charset="0"/>
                        </a:rPr>
                        <a:t>Hvilke styrker har andre institutioner i et nyt institutionslandskab, sammenlignet med vores institution?</a:t>
                      </a:r>
                    </a:p>
                    <a:p>
                      <a:pPr marL="285750" indent="-285750">
                        <a:buFont typeface="Arial" panose="020B0604020202020204" pitchFamily="34" charset="0"/>
                        <a:buChar char="•"/>
                      </a:pPr>
                      <a:r>
                        <a:rPr lang="da-DK" sz="1600" dirty="0">
                          <a:latin typeface="Trebuchet MS" panose="020B0603020202020204" pitchFamily="34" charset="0"/>
                        </a:rPr>
                        <a:t>Hvilke samarbejdsrelationer har vores institution, og hvilke kan vi med fordel opdyrke eller styrke?</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5105644"/>
                  </a:ext>
                </a:extLst>
              </a:tr>
              <a:tr h="370840">
                <a:tc>
                  <a:txBody>
                    <a:bodyPr/>
                    <a:lstStyle/>
                    <a:p>
                      <a:r>
                        <a:rPr lang="da-DK" sz="1600" dirty="0">
                          <a:latin typeface="Trebuchet MS" panose="020B0603020202020204" pitchFamily="34" charset="0"/>
                        </a:rPr>
                        <a:t>Output fra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Trebuchet MS" panose="020B0603020202020204" pitchFamily="34" charset="0"/>
                        </a:rPr>
                        <a:t>SWOT: Eksterne muligheder og trusler (del 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15700005"/>
                  </a:ext>
                </a:extLst>
              </a:tr>
            </a:tbl>
          </a:graphicData>
        </a:graphic>
      </p:graphicFrame>
      <p:sp>
        <p:nvSpPr>
          <p:cNvPr id="6" name="Tekstfelt 5">
            <a:extLst>
              <a:ext uri="{FF2B5EF4-FFF2-40B4-BE49-F238E27FC236}">
                <a16:creationId xmlns:a16="http://schemas.microsoft.com/office/drawing/2014/main" id="{675C8F7E-2E19-AA7A-B911-EB5A0891FA9B}"/>
              </a:ext>
            </a:extLst>
          </p:cNvPr>
          <p:cNvSpPr txBox="1"/>
          <p:nvPr/>
        </p:nvSpPr>
        <p:spPr>
          <a:xfrm>
            <a:off x="733168" y="166438"/>
            <a:ext cx="2907956" cy="369332"/>
          </a:xfrm>
          <a:prstGeom prst="rect">
            <a:avLst/>
          </a:prstGeom>
          <a:noFill/>
        </p:spPr>
        <p:txBody>
          <a:bodyPr wrap="square" rtlCol="0">
            <a:spAutoFit/>
          </a:bodyPr>
          <a:lstStyle/>
          <a:p>
            <a:r>
              <a:rPr lang="da-DK" b="1" dirty="0">
                <a:solidFill>
                  <a:srgbClr val="788A2A"/>
                </a:solidFill>
                <a:latin typeface="Trebuchet MS" panose="020B0603020202020204" pitchFamily="34" charset="0"/>
              </a:rPr>
              <a:t>Drøftelse af tema 2</a:t>
            </a:r>
          </a:p>
        </p:txBody>
      </p:sp>
      <p:cxnSp>
        <p:nvCxnSpPr>
          <p:cNvPr id="7" name="Lige forbindelse 6">
            <a:extLst>
              <a:ext uri="{FF2B5EF4-FFF2-40B4-BE49-F238E27FC236}">
                <a16:creationId xmlns:a16="http://schemas.microsoft.com/office/drawing/2014/main" id="{9905F02F-601B-3EE1-12BD-58563433FF9E}"/>
              </a:ext>
            </a:extLst>
          </p:cNvPr>
          <p:cNvCxnSpPr>
            <a:cxnSpLocks/>
          </p:cNvCxnSpPr>
          <p:nvPr/>
        </p:nvCxnSpPr>
        <p:spPr>
          <a:xfrm>
            <a:off x="10286210" y="807685"/>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1FE7A51-4356-199A-8749-7F330C46AF40}"/>
              </a:ext>
            </a:extLst>
          </p:cNvPr>
          <p:cNvSpPr/>
          <p:nvPr/>
        </p:nvSpPr>
        <p:spPr>
          <a:xfrm>
            <a:off x="10383014"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E68E2731-4CA0-5558-ED3A-57CD02A07862}"/>
              </a:ext>
            </a:extLst>
          </p:cNvPr>
          <p:cNvSpPr/>
          <p:nvPr/>
        </p:nvSpPr>
        <p:spPr>
          <a:xfrm>
            <a:off x="10747405"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2</a:t>
            </a:r>
          </a:p>
        </p:txBody>
      </p:sp>
      <p:sp>
        <p:nvSpPr>
          <p:cNvPr id="10" name="Ellipse 9">
            <a:extLst>
              <a:ext uri="{FF2B5EF4-FFF2-40B4-BE49-F238E27FC236}">
                <a16:creationId xmlns:a16="http://schemas.microsoft.com/office/drawing/2014/main" id="{57800589-E7FA-0C7D-B57F-EEFD134745C7}"/>
              </a:ext>
            </a:extLst>
          </p:cNvPr>
          <p:cNvSpPr/>
          <p:nvPr/>
        </p:nvSpPr>
        <p:spPr>
          <a:xfrm>
            <a:off x="11111796"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A44E4C49-FBB4-C78A-5BEF-0EA203DF9565}"/>
              </a:ext>
            </a:extLst>
          </p:cNvPr>
          <p:cNvSpPr/>
          <p:nvPr/>
        </p:nvSpPr>
        <p:spPr>
          <a:xfrm>
            <a:off x="11476187"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5AE0E01A-9C65-3AA4-BC36-5B2DCD9DF9EA}"/>
              </a:ext>
            </a:extLst>
          </p:cNvPr>
          <p:cNvSpPr/>
          <p:nvPr/>
        </p:nvSpPr>
        <p:spPr>
          <a:xfrm>
            <a:off x="11840578" y="698235"/>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8BD2556F-DCF7-19D1-F676-4A0CEDA963E0}"/>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069559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F77BB-7CD5-D9C4-FD34-59CB3706B57F}"/>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72A189E3-3262-D053-D0E5-A287FA65A358}"/>
              </a:ext>
            </a:extLst>
          </p:cNvPr>
          <p:cNvSpPr>
            <a:spLocks noGrp="1"/>
          </p:cNvSpPr>
          <p:nvPr>
            <p:ph idx="1"/>
          </p:nvPr>
        </p:nvSpPr>
        <p:spPr>
          <a:xfrm>
            <a:off x="838200" y="1822450"/>
            <a:ext cx="10515600" cy="4224337"/>
          </a:xfrm>
        </p:spPr>
        <p:txBody>
          <a:bodyPr/>
          <a:lstStyle/>
          <a:p>
            <a:pPr marL="0" indent="0">
              <a:buNone/>
            </a:pPr>
            <a:r>
              <a:rPr lang="da-DK" sz="1400" b="1" dirty="0"/>
              <a:t>Øvrige institutioner og udbud</a:t>
            </a:r>
          </a:p>
          <a:p>
            <a:r>
              <a:rPr lang="da-DK" sz="1400" dirty="0"/>
              <a:t>Hvilke institutioner og afdelinger er placeret i relevant geografisk nærhed til jeres institution?</a:t>
            </a:r>
          </a:p>
          <a:p>
            <a:r>
              <a:rPr lang="da-DK" sz="1400" dirty="0"/>
              <a:t>Hvilke typer uddannelser udbydes i jeres geografiske område?</a:t>
            </a:r>
          </a:p>
          <a:p>
            <a:r>
              <a:rPr lang="da-DK" sz="1400" dirty="0"/>
              <a:t>Hvilke ungdomsuddannelse udbydes hvor?</a:t>
            </a:r>
            <a:endParaRPr lang="da-DK" sz="1400" b="1" dirty="0"/>
          </a:p>
          <a:p>
            <a:pPr marL="0" indent="0">
              <a:buNone/>
            </a:pPr>
            <a:br>
              <a:rPr lang="da-DK" sz="1400" b="1" dirty="0"/>
            </a:br>
            <a:r>
              <a:rPr lang="da-DK" sz="1400" b="1" dirty="0"/>
              <a:t>Aktivitet på tværs </a:t>
            </a:r>
          </a:p>
          <a:p>
            <a:r>
              <a:rPr lang="da-DK" sz="1400" dirty="0"/>
              <a:t>Hvordan fordeler aktiviteten på hhv. de gymnasiale uddannelser og erhvervsuddannelserne sig mellem institutioner i byen?</a:t>
            </a:r>
          </a:p>
          <a:p>
            <a:r>
              <a:rPr lang="da-DK" sz="1400" dirty="0"/>
              <a:t>I hvilken grad og hvordan er der sammenhæng mellem udbud af gymnasiale uddannelser på tværs af institutioner?</a:t>
            </a:r>
          </a:p>
          <a:p>
            <a:r>
              <a:rPr lang="da-DK" sz="1400" dirty="0"/>
              <a:t>Hvad kendetegner konkurrencemiljøet mellem jer og andre institutioner?</a:t>
            </a:r>
          </a:p>
          <a:p>
            <a:pPr marL="0" indent="0">
              <a:buNone/>
            </a:pPr>
            <a:br>
              <a:rPr lang="da-DK" sz="1400" b="1" dirty="0"/>
            </a:br>
            <a:r>
              <a:rPr lang="da-DK" sz="1400" b="1" dirty="0"/>
              <a:t>Aktuelle samarbejder</a:t>
            </a:r>
          </a:p>
          <a:p>
            <a:r>
              <a:rPr lang="da-DK" sz="1400" dirty="0"/>
              <a:t>Med andre institutioner?</a:t>
            </a:r>
          </a:p>
          <a:p>
            <a:r>
              <a:rPr lang="da-DK" sz="1400" dirty="0"/>
              <a:t>Med kommuner og region?</a:t>
            </a:r>
          </a:p>
          <a:p>
            <a:r>
              <a:rPr lang="da-DK" sz="1400" dirty="0"/>
              <a:t>Med virksomheder, lokalsamfund og foreninger?</a:t>
            </a:r>
          </a:p>
          <a:p>
            <a:r>
              <a:rPr lang="da-DK" sz="1400" dirty="0"/>
              <a:t>Hvad er styrkerne hhv. udfordringerne i de aktuelle samarbejder? Og hvilke bør opdyrkes eller styrkes?</a:t>
            </a:r>
          </a:p>
          <a:p>
            <a:pPr marL="0" indent="0">
              <a:buNone/>
            </a:pPr>
            <a:endParaRPr lang="da-DK" sz="1100" dirty="0"/>
          </a:p>
        </p:txBody>
      </p:sp>
      <p:sp>
        <p:nvSpPr>
          <p:cNvPr id="3" name="Pladsholder til slidenummer 2">
            <a:extLst>
              <a:ext uri="{FF2B5EF4-FFF2-40B4-BE49-F238E27FC236}">
                <a16:creationId xmlns:a16="http://schemas.microsoft.com/office/drawing/2014/main" id="{E2D740EC-90D1-27BC-411D-5040FA4F58FA}"/>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18</a:t>
            </a:fld>
            <a:endParaRPr lang="da-DK" dirty="0"/>
          </a:p>
        </p:txBody>
      </p:sp>
      <p:sp>
        <p:nvSpPr>
          <p:cNvPr id="4" name="Titel 3">
            <a:extLst>
              <a:ext uri="{FF2B5EF4-FFF2-40B4-BE49-F238E27FC236}">
                <a16:creationId xmlns:a16="http://schemas.microsoft.com/office/drawing/2014/main" id="{626BB400-409E-027F-570C-73ABB79EF142}"/>
              </a:ext>
            </a:extLst>
          </p:cNvPr>
          <p:cNvSpPr>
            <a:spLocks noGrp="1"/>
          </p:cNvSpPr>
          <p:nvPr>
            <p:ph type="title"/>
          </p:nvPr>
        </p:nvSpPr>
        <p:spPr>
          <a:xfrm>
            <a:off x="838200" y="811892"/>
            <a:ext cx="10515600" cy="1325563"/>
          </a:xfrm>
        </p:spPr>
        <p:txBody>
          <a:bodyPr/>
          <a:lstStyle/>
          <a:p>
            <a:r>
              <a:rPr lang="da-DK" dirty="0"/>
              <a:t>Forslag til forberedelse</a:t>
            </a:r>
          </a:p>
        </p:txBody>
      </p:sp>
      <p:sp>
        <p:nvSpPr>
          <p:cNvPr id="5" name="Rektangel 4">
            <a:extLst>
              <a:ext uri="{FF2B5EF4-FFF2-40B4-BE49-F238E27FC236}">
                <a16:creationId xmlns:a16="http://schemas.microsoft.com/office/drawing/2014/main" id="{7D86BC42-A32E-1CC9-B6F6-B5AE9D326600}"/>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62B29F6A-CF32-051D-9450-661BA7D20322}"/>
              </a:ext>
            </a:extLst>
          </p:cNvPr>
          <p:cNvSpPr txBox="1"/>
          <p:nvPr/>
        </p:nvSpPr>
        <p:spPr>
          <a:xfrm>
            <a:off x="733168" y="166438"/>
            <a:ext cx="808955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2: Hvordan ser institutionens omverden og relationer ud i dag?</a:t>
            </a:r>
          </a:p>
        </p:txBody>
      </p:sp>
      <p:cxnSp>
        <p:nvCxnSpPr>
          <p:cNvPr id="2" name="Lige forbindelse 1">
            <a:extLst>
              <a:ext uri="{FF2B5EF4-FFF2-40B4-BE49-F238E27FC236}">
                <a16:creationId xmlns:a16="http://schemas.microsoft.com/office/drawing/2014/main" id="{5480DA3B-A883-22E5-AC68-460C708969C6}"/>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791E518-415E-2CF6-0E22-B5E2EB45E714}"/>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9C5878CF-3F36-4A1A-2752-50081F0771FB}"/>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2</a:t>
            </a:r>
          </a:p>
        </p:txBody>
      </p:sp>
      <p:sp>
        <p:nvSpPr>
          <p:cNvPr id="10" name="Ellipse 9">
            <a:extLst>
              <a:ext uri="{FF2B5EF4-FFF2-40B4-BE49-F238E27FC236}">
                <a16:creationId xmlns:a16="http://schemas.microsoft.com/office/drawing/2014/main" id="{DC5278F4-A9EF-66B8-6F2D-85067C295D61}"/>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7CAE9B7A-8C48-4831-4F0D-FF6C420C8DB7}"/>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033DF9DB-1A42-DA0B-E964-894ACB8E34B1}"/>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9FADE948-2323-CDE5-AC43-4C6BA97151EC}"/>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63031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173C-0313-7B75-2889-45FBE021900B}"/>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7B141322-4BED-4684-5444-40D95293607F}"/>
              </a:ext>
            </a:extLst>
          </p:cNvPr>
          <p:cNvSpPr>
            <a:spLocks noGrp="1"/>
          </p:cNvSpPr>
          <p:nvPr>
            <p:ph idx="1"/>
          </p:nvPr>
        </p:nvSpPr>
        <p:spPr>
          <a:xfrm>
            <a:off x="838200" y="1822450"/>
            <a:ext cx="10515600" cy="4224337"/>
          </a:xfrm>
        </p:spPr>
        <p:txBody>
          <a:bodyPr/>
          <a:lstStyle/>
          <a:p>
            <a:pPr marL="0" indent="0">
              <a:buNone/>
            </a:pPr>
            <a:r>
              <a:rPr lang="da-DK" sz="1600" b="1" dirty="0"/>
              <a:t>Data</a:t>
            </a:r>
          </a:p>
          <a:p>
            <a:r>
              <a:rPr lang="da-DK" sz="1600" dirty="0"/>
              <a:t>Data for tilgang fordelt på institutioner samt over tid (uddannelsesstatistik.dk)</a:t>
            </a:r>
          </a:p>
          <a:p>
            <a:r>
              <a:rPr lang="da-DK" sz="1600" dirty="0"/>
              <a:t>Data for søgning fordelt på institutioner samt over tid (uddannelsesstatistik.dk)</a:t>
            </a:r>
          </a:p>
          <a:p>
            <a:r>
              <a:rPr lang="da-DK" sz="1600" dirty="0"/>
              <a:t>Udveksling af elever mellem institutioner (skolens egne data)</a:t>
            </a:r>
          </a:p>
          <a:p>
            <a:r>
              <a:rPr lang="da-DK" sz="1600" dirty="0"/>
              <a:t>Data og statistik fra regionerne</a:t>
            </a:r>
          </a:p>
          <a:p>
            <a:r>
              <a:rPr lang="da-DK" sz="1600" dirty="0"/>
              <a:t>Overblik over samarbejdsaftaler, herunder eksterne udviklingsprojekter mv. samt karakteristik af samarbejdsrelationer</a:t>
            </a:r>
          </a:p>
          <a:p>
            <a:pPr marL="0" indent="0">
              <a:buNone/>
            </a:pPr>
            <a:r>
              <a:rPr lang="da-DK" sz="1600" dirty="0"/>
              <a:t>De komparative analyser kan udvides med  data nævnt under tema 1.</a:t>
            </a:r>
          </a:p>
          <a:p>
            <a:pPr marL="0" indent="0">
              <a:buNone/>
            </a:pPr>
            <a:r>
              <a:rPr lang="da-DK" sz="1600" b="1" dirty="0"/>
              <a:t>Redskab</a:t>
            </a:r>
          </a:p>
          <a:p>
            <a:pPr marL="0" indent="0">
              <a:buNone/>
            </a:pPr>
            <a:r>
              <a:rPr lang="da-DK" sz="1600" dirty="0">
                <a:hlinkClick r:id="rId2"/>
              </a:rPr>
              <a:t>DEG's medlemskort </a:t>
            </a:r>
            <a:br>
              <a:rPr lang="da-DK" sz="1600" dirty="0"/>
            </a:br>
            <a:r>
              <a:rPr lang="da-DK" sz="1600" dirty="0"/>
              <a:t>Illustrativt overblik over, hvilke institutioner, afdelinger og uddannelser, der udbydes i et geografisk område, herunder både DEG’s og DG’s medlemsskoler og øvrige udbydere af eud, gymnasiale uddannelser og voksen- og efteruddannelse</a:t>
            </a:r>
          </a:p>
          <a:p>
            <a:pPr marL="0" indent="0">
              <a:buNone/>
            </a:pPr>
            <a:r>
              <a:rPr lang="da-DK" sz="1600" dirty="0" err="1">
                <a:hlinkClick r:id="rId3"/>
              </a:rPr>
              <a:t>DG’s</a:t>
            </a:r>
            <a:r>
              <a:rPr lang="da-DK" sz="1600" dirty="0">
                <a:hlinkClick r:id="rId3"/>
              </a:rPr>
              <a:t> medlemskort</a:t>
            </a:r>
            <a:endParaRPr lang="da-DK" sz="1600" dirty="0"/>
          </a:p>
          <a:p>
            <a:pPr marL="0" indent="0">
              <a:buNone/>
            </a:pPr>
            <a:r>
              <a:rPr lang="da-DK" sz="1600" dirty="0">
                <a:hlinkClick r:id="rId4"/>
              </a:rPr>
              <a:t>Redskab til interessentanalyse fra Mannaz</a:t>
            </a:r>
            <a:endParaRPr lang="da-DK" sz="1600" dirty="0"/>
          </a:p>
          <a:p>
            <a:pPr marL="0" indent="0">
              <a:buNone/>
            </a:pPr>
            <a:endParaRPr lang="da-DK" sz="1100" dirty="0"/>
          </a:p>
        </p:txBody>
      </p:sp>
      <p:sp>
        <p:nvSpPr>
          <p:cNvPr id="3" name="Pladsholder til slidenummer 2">
            <a:extLst>
              <a:ext uri="{FF2B5EF4-FFF2-40B4-BE49-F238E27FC236}">
                <a16:creationId xmlns:a16="http://schemas.microsoft.com/office/drawing/2014/main" id="{69689589-120F-4C92-6CFD-5616721ECB40}"/>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19</a:t>
            </a:fld>
            <a:endParaRPr lang="da-DK" dirty="0"/>
          </a:p>
        </p:txBody>
      </p:sp>
      <p:sp>
        <p:nvSpPr>
          <p:cNvPr id="4" name="Titel 3">
            <a:extLst>
              <a:ext uri="{FF2B5EF4-FFF2-40B4-BE49-F238E27FC236}">
                <a16:creationId xmlns:a16="http://schemas.microsoft.com/office/drawing/2014/main" id="{6635D750-A056-E1AB-E9BC-731294B79624}"/>
              </a:ext>
            </a:extLst>
          </p:cNvPr>
          <p:cNvSpPr>
            <a:spLocks noGrp="1"/>
          </p:cNvSpPr>
          <p:nvPr>
            <p:ph type="title"/>
          </p:nvPr>
        </p:nvSpPr>
        <p:spPr>
          <a:xfrm>
            <a:off x="838200" y="811892"/>
            <a:ext cx="10515600" cy="1325563"/>
          </a:xfrm>
        </p:spPr>
        <p:txBody>
          <a:bodyPr/>
          <a:lstStyle/>
          <a:p>
            <a:r>
              <a:rPr lang="da-DK" dirty="0"/>
              <a:t>Forslag til data og redskaber</a:t>
            </a:r>
          </a:p>
        </p:txBody>
      </p:sp>
      <p:sp>
        <p:nvSpPr>
          <p:cNvPr id="5" name="Rektangel 4">
            <a:extLst>
              <a:ext uri="{FF2B5EF4-FFF2-40B4-BE49-F238E27FC236}">
                <a16:creationId xmlns:a16="http://schemas.microsoft.com/office/drawing/2014/main" id="{095011C1-466D-2856-4572-F07B655C4398}"/>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B2F29270-0825-A3C9-DE37-5A28EFB5FBEF}"/>
              </a:ext>
            </a:extLst>
          </p:cNvPr>
          <p:cNvSpPr txBox="1"/>
          <p:nvPr/>
        </p:nvSpPr>
        <p:spPr>
          <a:xfrm>
            <a:off x="733168" y="166438"/>
            <a:ext cx="808955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2: Hvordan ser institutionens omverden og relationer ud i dag?</a:t>
            </a:r>
          </a:p>
        </p:txBody>
      </p:sp>
      <p:cxnSp>
        <p:nvCxnSpPr>
          <p:cNvPr id="13" name="Lige forbindelse 12">
            <a:extLst>
              <a:ext uri="{FF2B5EF4-FFF2-40B4-BE49-F238E27FC236}">
                <a16:creationId xmlns:a16="http://schemas.microsoft.com/office/drawing/2014/main" id="{334F9240-8B95-2167-A5A1-72C60D015A0F}"/>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58E4B0E7-41C5-C07B-23F1-4705D7305974}"/>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5" name="Ellipse 14">
            <a:extLst>
              <a:ext uri="{FF2B5EF4-FFF2-40B4-BE49-F238E27FC236}">
                <a16:creationId xmlns:a16="http://schemas.microsoft.com/office/drawing/2014/main" id="{BD441977-18F1-D86C-67A7-C9CCC69DC768}"/>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2</a:t>
            </a:r>
          </a:p>
        </p:txBody>
      </p:sp>
      <p:sp>
        <p:nvSpPr>
          <p:cNvPr id="16" name="Ellipse 15">
            <a:extLst>
              <a:ext uri="{FF2B5EF4-FFF2-40B4-BE49-F238E27FC236}">
                <a16:creationId xmlns:a16="http://schemas.microsoft.com/office/drawing/2014/main" id="{50A24297-95BD-17AA-FDE8-B3D844B24849}"/>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7" name="Ellipse 16">
            <a:extLst>
              <a:ext uri="{FF2B5EF4-FFF2-40B4-BE49-F238E27FC236}">
                <a16:creationId xmlns:a16="http://schemas.microsoft.com/office/drawing/2014/main" id="{2D6067B6-2F2D-30B9-2424-9A80C7C986BB}"/>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8" name="Ellipse 17">
            <a:extLst>
              <a:ext uri="{FF2B5EF4-FFF2-40B4-BE49-F238E27FC236}">
                <a16:creationId xmlns:a16="http://schemas.microsoft.com/office/drawing/2014/main" id="{6BA76486-7DD7-38C7-1D67-FCD63EA6D648}"/>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2" name="Tekstfelt 1">
            <a:extLst>
              <a:ext uri="{FF2B5EF4-FFF2-40B4-BE49-F238E27FC236}">
                <a16:creationId xmlns:a16="http://schemas.microsoft.com/office/drawing/2014/main" id="{8865291E-9B1F-B72A-B36A-D5359BEDD736}"/>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66020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8AF9ABB-7A39-9F55-76A1-0B6E4B14A31E}"/>
              </a:ext>
            </a:extLst>
          </p:cNvPr>
          <p:cNvSpPr>
            <a:spLocks noGrp="1"/>
          </p:cNvSpPr>
          <p:nvPr>
            <p:ph type="sldNum" sz="quarter" idx="12"/>
          </p:nvPr>
        </p:nvSpPr>
        <p:spPr/>
        <p:txBody>
          <a:bodyPr/>
          <a:lstStyle/>
          <a:p>
            <a:fld id="{7F9B5563-22A4-2C49-971F-DF74FD805A99}" type="slidenum">
              <a:rPr lang="da-DK" smtClean="0"/>
              <a:pPr/>
              <a:t>2</a:t>
            </a:fld>
            <a:endParaRPr lang="da-DK" dirty="0"/>
          </a:p>
        </p:txBody>
      </p:sp>
      <p:sp>
        <p:nvSpPr>
          <p:cNvPr id="4" name="Titel 3">
            <a:extLst>
              <a:ext uri="{FF2B5EF4-FFF2-40B4-BE49-F238E27FC236}">
                <a16:creationId xmlns:a16="http://schemas.microsoft.com/office/drawing/2014/main" id="{DB45DEFC-714F-8460-6906-0B585C5DD120}"/>
              </a:ext>
            </a:extLst>
          </p:cNvPr>
          <p:cNvSpPr>
            <a:spLocks noGrp="1"/>
          </p:cNvSpPr>
          <p:nvPr>
            <p:ph type="title"/>
          </p:nvPr>
        </p:nvSpPr>
        <p:spPr/>
        <p:txBody>
          <a:bodyPr/>
          <a:lstStyle/>
          <a:p>
            <a:r>
              <a:rPr lang="da-DK" dirty="0"/>
              <a:t>Indhold</a:t>
            </a:r>
          </a:p>
        </p:txBody>
      </p:sp>
      <p:graphicFrame>
        <p:nvGraphicFramePr>
          <p:cNvPr id="5" name="Pladsholder til indhold 4">
            <a:extLst>
              <a:ext uri="{FF2B5EF4-FFF2-40B4-BE49-F238E27FC236}">
                <a16:creationId xmlns:a16="http://schemas.microsoft.com/office/drawing/2014/main" id="{CECE4714-010F-B531-37D5-C3E1610B618B}"/>
              </a:ext>
            </a:extLst>
          </p:cNvPr>
          <p:cNvGraphicFramePr>
            <a:graphicFrameLocks noGrp="1"/>
          </p:cNvGraphicFramePr>
          <p:nvPr>
            <p:ph idx="1"/>
            <p:extLst>
              <p:ext uri="{D42A27DB-BD31-4B8C-83A1-F6EECF244321}">
                <p14:modId xmlns:p14="http://schemas.microsoft.com/office/powerpoint/2010/main" val="4288709771"/>
              </p:ext>
            </p:extLst>
          </p:nvPr>
        </p:nvGraphicFramePr>
        <p:xfrm>
          <a:off x="838200" y="1924608"/>
          <a:ext cx="7763458" cy="4387977"/>
        </p:xfrm>
        <a:graphic>
          <a:graphicData uri="http://schemas.openxmlformats.org/drawingml/2006/table">
            <a:tbl>
              <a:tblPr firstRow="1" bandRow="1">
                <a:tableStyleId>{2D5ABB26-0587-4C30-8999-92F81FD0307C}</a:tableStyleId>
              </a:tblPr>
              <a:tblGrid>
                <a:gridCol w="7082304">
                  <a:extLst>
                    <a:ext uri="{9D8B030D-6E8A-4147-A177-3AD203B41FA5}">
                      <a16:colId xmlns:a16="http://schemas.microsoft.com/office/drawing/2014/main" val="2514759740"/>
                    </a:ext>
                  </a:extLst>
                </a:gridCol>
                <a:gridCol w="681154">
                  <a:extLst>
                    <a:ext uri="{9D8B030D-6E8A-4147-A177-3AD203B41FA5}">
                      <a16:colId xmlns:a16="http://schemas.microsoft.com/office/drawing/2014/main" val="3010638816"/>
                    </a:ext>
                  </a:extLst>
                </a:gridCol>
              </a:tblGrid>
              <a:tr h="0">
                <a:tc>
                  <a:txBody>
                    <a:bodyPr/>
                    <a:lstStyle/>
                    <a:p>
                      <a:pPr>
                        <a:lnSpc>
                          <a:spcPct val="150000"/>
                        </a:lnSpc>
                        <a:spcBef>
                          <a:spcPts val="1200"/>
                        </a:spcBef>
                        <a:spcAft>
                          <a:spcPts val="1200"/>
                        </a:spcAft>
                      </a:pPr>
                      <a:r>
                        <a:rPr lang="da-DK" sz="1500" b="1" dirty="0"/>
                        <a:t>Formål og struktur</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3</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33703366"/>
                  </a:ext>
                </a:extLst>
              </a:tr>
              <a:tr h="0">
                <a:tc>
                  <a:txBody>
                    <a:bodyPr/>
                    <a:lstStyle/>
                    <a:p>
                      <a:pPr>
                        <a:lnSpc>
                          <a:spcPct val="150000"/>
                        </a:lnSpc>
                        <a:spcBef>
                          <a:spcPts val="1200"/>
                        </a:spcBef>
                        <a:spcAft>
                          <a:spcPts val="1200"/>
                        </a:spcAft>
                      </a:pPr>
                      <a:r>
                        <a:rPr lang="da-DK" sz="1500" b="1" dirty="0"/>
                        <a:t>Indhold </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4</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35737215"/>
                  </a:ext>
                </a:extLst>
              </a:tr>
              <a:tr h="229807">
                <a:tc>
                  <a:txBody>
                    <a:bodyPr/>
                    <a:lstStyle/>
                    <a:p>
                      <a:pPr>
                        <a:lnSpc>
                          <a:spcPct val="150000"/>
                        </a:lnSpc>
                        <a:spcBef>
                          <a:spcPts val="1200"/>
                        </a:spcBef>
                        <a:spcAft>
                          <a:spcPts val="1200"/>
                        </a:spcAft>
                      </a:pPr>
                      <a:r>
                        <a:rPr lang="da-DK" sz="1500" b="1" dirty="0"/>
                        <a:t>Vejledning</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5</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29352956"/>
                  </a:ext>
                </a:extLst>
              </a:tr>
              <a:tr h="229807">
                <a:tc>
                  <a:txBody>
                    <a:bodyPr/>
                    <a:lstStyle/>
                    <a:p>
                      <a:pPr>
                        <a:lnSpc>
                          <a:spcPct val="150000"/>
                        </a:lnSpc>
                        <a:spcBef>
                          <a:spcPts val="1200"/>
                        </a:spcBef>
                        <a:spcAft>
                          <a:spcPts val="1200"/>
                        </a:spcAft>
                      </a:pPr>
                      <a:r>
                        <a:rPr lang="da-DK" sz="1500" b="1" dirty="0"/>
                        <a:t>Værktøj til bestyrelserne – </a:t>
                      </a:r>
                      <a:r>
                        <a:rPr lang="da-DK" sz="1500" b="1" i="1" dirty="0"/>
                        <a:t>udgør strukturen for værktøjet til ledelserne</a:t>
                      </a:r>
                      <a:endParaRPr lang="da-DK" sz="1500" b="1" dirty="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6</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11197986"/>
                  </a:ext>
                </a:extLst>
              </a:tr>
              <a:tr h="209360">
                <a:tc>
                  <a:txBody>
                    <a:bodyPr/>
                    <a:lstStyle/>
                    <a:p>
                      <a:pPr>
                        <a:lnSpc>
                          <a:spcPct val="150000"/>
                        </a:lnSpc>
                        <a:spcBef>
                          <a:spcPts val="1200"/>
                        </a:spcBef>
                        <a:spcAft>
                          <a:spcPts val="1200"/>
                        </a:spcAft>
                      </a:pPr>
                      <a:r>
                        <a:rPr lang="da-DK" sz="1500" dirty="0"/>
                        <a:t>   Introduktion</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7</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12884017"/>
                  </a:ext>
                </a:extLst>
              </a:tr>
              <a:tr h="209360">
                <a:tc>
                  <a:txBody>
                    <a:bodyPr/>
                    <a:lstStyle/>
                    <a:p>
                      <a:pPr>
                        <a:lnSpc>
                          <a:spcPct val="150000"/>
                        </a:lnSpc>
                        <a:spcBef>
                          <a:spcPts val="1200"/>
                        </a:spcBef>
                        <a:spcAft>
                          <a:spcPts val="1200"/>
                        </a:spcAft>
                      </a:pPr>
                      <a:r>
                        <a:rPr lang="da-DK" sz="1500" dirty="0"/>
                        <a:t>   Drøftelse #1: Hvad kendetegner institutionen i dag?</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13</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66196295"/>
                  </a:ext>
                </a:extLst>
              </a:tr>
              <a:tr h="370840">
                <a:tc>
                  <a:txBody>
                    <a:bodyPr/>
                    <a:lstStyle/>
                    <a:p>
                      <a:pPr>
                        <a:lnSpc>
                          <a:spcPct val="150000"/>
                        </a:lnSpc>
                        <a:spcBef>
                          <a:spcPts val="1200"/>
                        </a:spcBef>
                        <a:spcAft>
                          <a:spcPts val="1200"/>
                        </a:spcAft>
                      </a:pPr>
                      <a:r>
                        <a:rPr lang="da-DK" sz="1500" dirty="0"/>
                        <a:t>   Drøftelse #2: Hvordan ser institutionens omverden og relationer ud i dag?</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17</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46941901"/>
                  </a:ext>
                </a:extLst>
              </a:tr>
              <a:tr h="123613">
                <a:tc>
                  <a:txBody>
                    <a:bodyPr/>
                    <a:lstStyle/>
                    <a:p>
                      <a:pPr>
                        <a:lnSpc>
                          <a:spcPct val="150000"/>
                        </a:lnSpc>
                        <a:spcBef>
                          <a:spcPts val="1200"/>
                        </a:spcBef>
                        <a:spcAft>
                          <a:spcPts val="1200"/>
                        </a:spcAft>
                      </a:pPr>
                      <a:r>
                        <a:rPr lang="da-DK" sz="1500" dirty="0"/>
                        <a:t>   Drøftelse #3: Hvad kan et nyt institutionslandskab betyde for institutionen?</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20</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03678721"/>
                  </a:ext>
                </a:extLst>
              </a:tr>
              <a:tr h="242147">
                <a:tc>
                  <a:txBody>
                    <a:bodyPr/>
                    <a:lstStyle/>
                    <a:p>
                      <a:pPr>
                        <a:lnSpc>
                          <a:spcPct val="150000"/>
                        </a:lnSpc>
                        <a:spcBef>
                          <a:spcPts val="1200"/>
                        </a:spcBef>
                        <a:spcAft>
                          <a:spcPts val="1200"/>
                        </a:spcAft>
                      </a:pPr>
                      <a:r>
                        <a:rPr lang="da-DK" sz="1500" dirty="0"/>
                        <a:t>   Drøftelse #4: Beslutninger om næste skridt</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23</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99207708"/>
                  </a:ext>
                </a:extLst>
              </a:tr>
              <a:tr h="123613">
                <a:tc>
                  <a:txBody>
                    <a:bodyPr/>
                    <a:lstStyle/>
                    <a:p>
                      <a:pPr>
                        <a:lnSpc>
                          <a:spcPct val="150000"/>
                        </a:lnSpc>
                        <a:spcBef>
                          <a:spcPts val="1200"/>
                        </a:spcBef>
                        <a:spcAft>
                          <a:spcPts val="1200"/>
                        </a:spcAft>
                      </a:pPr>
                      <a:r>
                        <a:rPr lang="da-DK" sz="1500" dirty="0"/>
                        <a:t>   Drøftelse #5: Opfølgning og fremdrift</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26</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5059388"/>
                  </a:ext>
                </a:extLst>
              </a:tr>
              <a:tr h="370840">
                <a:tc>
                  <a:txBody>
                    <a:bodyPr/>
                    <a:lstStyle/>
                    <a:p>
                      <a:pPr>
                        <a:lnSpc>
                          <a:spcPct val="150000"/>
                        </a:lnSpc>
                        <a:spcBef>
                          <a:spcPts val="1200"/>
                        </a:spcBef>
                        <a:spcAft>
                          <a:spcPts val="1200"/>
                        </a:spcAft>
                      </a:pPr>
                      <a:r>
                        <a:rPr lang="da-DK" sz="1500" b="1" dirty="0"/>
                        <a:t>Redskaber til brug under drøftelser</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ct val="150000"/>
                        </a:lnSpc>
                        <a:spcBef>
                          <a:spcPts val="1200"/>
                        </a:spcBef>
                        <a:spcAft>
                          <a:spcPts val="1200"/>
                        </a:spcAft>
                      </a:pPr>
                      <a:r>
                        <a:rPr lang="da-DK" sz="1500" b="0" dirty="0"/>
                        <a:t>28</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52593525"/>
                  </a:ext>
                </a:extLst>
              </a:tr>
            </a:tbl>
          </a:graphicData>
        </a:graphic>
      </p:graphicFrame>
      <p:sp>
        <p:nvSpPr>
          <p:cNvPr id="6" name="Rektangel 5">
            <a:extLst>
              <a:ext uri="{FF2B5EF4-FFF2-40B4-BE49-F238E27FC236}">
                <a16:creationId xmlns:a16="http://schemas.microsoft.com/office/drawing/2014/main" id="{A6A56267-D456-A8C9-45D1-FB5FD1AC4ABF}"/>
              </a:ext>
            </a:extLst>
          </p:cNvPr>
          <p:cNvSpPr/>
          <p:nvPr/>
        </p:nvSpPr>
        <p:spPr>
          <a:xfrm>
            <a:off x="0" y="0"/>
            <a:ext cx="44936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55A6CE0A-BE66-22D6-73AF-452350476A50}"/>
              </a:ext>
            </a:extLst>
          </p:cNvPr>
          <p:cNvSpPr txBox="1"/>
          <p:nvPr/>
        </p:nvSpPr>
        <p:spPr>
          <a:xfrm>
            <a:off x="9349946" y="349000"/>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1908776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69AC1-C3E9-C3ED-72F4-6D1866173C2F}"/>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7609045-742D-6D20-C120-494DE4E2C510}"/>
              </a:ext>
            </a:extLst>
          </p:cNvPr>
          <p:cNvSpPr>
            <a:spLocks noGrp="1"/>
          </p:cNvSpPr>
          <p:nvPr>
            <p:ph type="sldNum" sz="quarter" idx="12"/>
          </p:nvPr>
        </p:nvSpPr>
        <p:spPr>
          <a:xfrm>
            <a:off x="11595059" y="171922"/>
            <a:ext cx="449369" cy="365125"/>
          </a:xfrm>
        </p:spPr>
        <p:txBody>
          <a:bodyPr/>
          <a:lstStyle/>
          <a:p>
            <a:fld id="{7F9B5563-22A4-2C49-971F-DF74FD805A99}" type="slidenum">
              <a:rPr lang="da-DK" smtClean="0"/>
              <a:pPr/>
              <a:t>20</a:t>
            </a:fld>
            <a:endParaRPr lang="da-DK" dirty="0"/>
          </a:p>
        </p:txBody>
      </p:sp>
      <p:sp>
        <p:nvSpPr>
          <p:cNvPr id="4" name="Titel 3">
            <a:extLst>
              <a:ext uri="{FF2B5EF4-FFF2-40B4-BE49-F238E27FC236}">
                <a16:creationId xmlns:a16="http://schemas.microsoft.com/office/drawing/2014/main" id="{9216ED85-6C7F-5760-12E5-90B5FE7862F7}"/>
              </a:ext>
            </a:extLst>
          </p:cNvPr>
          <p:cNvSpPr>
            <a:spLocks noGrp="1"/>
          </p:cNvSpPr>
          <p:nvPr>
            <p:ph type="title"/>
          </p:nvPr>
        </p:nvSpPr>
        <p:spPr/>
        <p:txBody>
          <a:bodyPr/>
          <a:lstStyle/>
          <a:p>
            <a:r>
              <a:rPr lang="da-DK" sz="4000" dirty="0"/>
              <a:t>Hvad kan et nyt institutionslandskab betyde for institutionen?</a:t>
            </a:r>
          </a:p>
        </p:txBody>
      </p:sp>
      <p:sp>
        <p:nvSpPr>
          <p:cNvPr id="5" name="Rektangel 4">
            <a:extLst>
              <a:ext uri="{FF2B5EF4-FFF2-40B4-BE49-F238E27FC236}">
                <a16:creationId xmlns:a16="http://schemas.microsoft.com/office/drawing/2014/main" id="{04E46394-7B1F-F9FE-5371-3A43DCC2643D}"/>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2" name="Pladsholder til indhold 1">
            <a:extLst>
              <a:ext uri="{FF2B5EF4-FFF2-40B4-BE49-F238E27FC236}">
                <a16:creationId xmlns:a16="http://schemas.microsoft.com/office/drawing/2014/main" id="{82D105F4-5F07-1C65-8790-2B0C97917ACD}"/>
              </a:ext>
            </a:extLst>
          </p:cNvPr>
          <p:cNvGraphicFramePr>
            <a:graphicFrameLocks noGrp="1"/>
          </p:cNvGraphicFramePr>
          <p:nvPr>
            <p:ph idx="1"/>
            <p:extLst>
              <p:ext uri="{D42A27DB-BD31-4B8C-83A1-F6EECF244321}">
                <p14:modId xmlns:p14="http://schemas.microsoft.com/office/powerpoint/2010/main" val="3994933291"/>
              </p:ext>
            </p:extLst>
          </p:nvPr>
        </p:nvGraphicFramePr>
        <p:xfrm>
          <a:off x="838200" y="2137455"/>
          <a:ext cx="10515600" cy="3571240"/>
        </p:xfrm>
        <a:graphic>
          <a:graphicData uri="http://schemas.openxmlformats.org/drawingml/2006/table">
            <a:tbl>
              <a:tblPr firstRow="1" bandRow="1">
                <a:tableStyleId>{2D5ABB26-0587-4C30-8999-92F81FD0307C}</a:tableStyleId>
              </a:tblPr>
              <a:tblGrid>
                <a:gridCol w="3313670">
                  <a:extLst>
                    <a:ext uri="{9D8B030D-6E8A-4147-A177-3AD203B41FA5}">
                      <a16:colId xmlns:a16="http://schemas.microsoft.com/office/drawing/2014/main" val="2706778626"/>
                    </a:ext>
                  </a:extLst>
                </a:gridCol>
                <a:gridCol w="7201930">
                  <a:extLst>
                    <a:ext uri="{9D8B030D-6E8A-4147-A177-3AD203B41FA5}">
                      <a16:colId xmlns:a16="http://schemas.microsoft.com/office/drawing/2014/main" val="1064245292"/>
                    </a:ext>
                  </a:extLst>
                </a:gridCol>
              </a:tblGrid>
              <a:tr h="370840">
                <a:tc>
                  <a:txBody>
                    <a:bodyPr/>
                    <a:lstStyle/>
                    <a:p>
                      <a:r>
                        <a:rPr lang="da-DK" sz="1600" dirty="0">
                          <a:latin typeface="Trebuchet MS" panose="020B0603020202020204" pitchFamily="34" charset="0"/>
                        </a:rPr>
                        <a:t>Formål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a-DK" sz="1600" dirty="0">
                          <a:latin typeface="Trebuchet MS" panose="020B0603020202020204" pitchFamily="34" charset="0"/>
                        </a:rPr>
                        <a:t>Bestyrelsen ser på, hvilken betydning det nye institutionslandskab kan få for </a:t>
                      </a:r>
                      <a:br>
                        <a:rPr lang="da-DK" sz="1600" dirty="0">
                          <a:latin typeface="Trebuchet MS" panose="020B0603020202020204" pitchFamily="34" charset="0"/>
                        </a:rPr>
                      </a:br>
                      <a:r>
                        <a:rPr lang="da-DK" sz="1600" dirty="0">
                          <a:latin typeface="Trebuchet MS" panose="020B0603020202020204" pitchFamily="34" charset="0"/>
                        </a:rPr>
                        <a:t>institutionen i fremtiden</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962775"/>
                  </a:ext>
                </a:extLst>
              </a:tr>
              <a:tr h="370840">
                <a:tc>
                  <a:txBody>
                    <a:bodyPr/>
                    <a:lstStyle/>
                    <a:p>
                      <a:r>
                        <a:rPr lang="da-DK" sz="1600" dirty="0">
                          <a:latin typeface="Trebuchet MS" panose="020B0603020202020204" pitchFamily="34" charset="0"/>
                        </a:rPr>
                        <a:t>Drøftelsen kan bl.a. handle om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Institutionens placering i et nyt landkort</a:t>
                      </a:r>
                    </a:p>
                    <a:p>
                      <a:pPr marL="285750" indent="-285750">
                        <a:buFont typeface="Arial" panose="020B0604020202020204" pitchFamily="34" charset="0"/>
                        <a:buChar char="•"/>
                      </a:pPr>
                      <a:r>
                        <a:rPr lang="da-DK" sz="1600" dirty="0">
                          <a:latin typeface="Trebuchet MS" panose="020B0603020202020204" pitchFamily="34" charset="0"/>
                        </a:rPr>
                        <a:t>Karakteristika ved den/de byer, institutionen er placeret i</a:t>
                      </a:r>
                    </a:p>
                    <a:p>
                      <a:pPr marL="285750" indent="-285750">
                        <a:buFont typeface="Arial" panose="020B0604020202020204" pitchFamily="34" charset="0"/>
                        <a:buChar char="•"/>
                      </a:pPr>
                      <a:r>
                        <a:rPr lang="da-DK" sz="1600" dirty="0">
                          <a:latin typeface="Trebuchet MS" panose="020B0603020202020204" pitchFamily="34" charset="0"/>
                        </a:rPr>
                        <a:t>Institutionens udbud i fremtiden, herunder epx</a:t>
                      </a:r>
                    </a:p>
                    <a:p>
                      <a:pPr marL="285750" indent="-285750">
                        <a:buFont typeface="Arial" panose="020B0604020202020204" pitchFamily="34" charset="0"/>
                        <a:buChar char="•"/>
                      </a:pPr>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377343"/>
                  </a:ext>
                </a:extLst>
              </a:tr>
              <a:tr h="370840">
                <a:tc>
                  <a:txBody>
                    <a:bodyPr/>
                    <a:lstStyle/>
                    <a:p>
                      <a:r>
                        <a:rPr lang="da-DK" sz="1600" dirty="0">
                          <a:latin typeface="Trebuchet MS" panose="020B0603020202020204" pitchFamily="34" charset="0"/>
                        </a:rPr>
                        <a:t>Spørgsmål til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Hvordan er institutionen placeret i forhold til de 87 epx-byer?</a:t>
                      </a:r>
                    </a:p>
                    <a:p>
                      <a:pPr marL="285750" indent="-285750">
                        <a:buFont typeface="Arial" panose="020B0604020202020204" pitchFamily="34" charset="0"/>
                        <a:buChar char="•"/>
                      </a:pPr>
                      <a:r>
                        <a:rPr lang="da-DK" sz="1600" dirty="0">
                          <a:latin typeface="Trebuchet MS" panose="020B0603020202020204" pitchFamily="34" charset="0"/>
                        </a:rPr>
                        <a:t>Hvordan kan byskolemodellen evt. være relevant for institutionen? </a:t>
                      </a:r>
                    </a:p>
                    <a:p>
                      <a:pPr marL="285750" indent="-285750">
                        <a:buFont typeface="Arial" panose="020B0604020202020204" pitchFamily="34" charset="0"/>
                        <a:buChar char="•"/>
                      </a:pPr>
                      <a:r>
                        <a:rPr lang="da-DK" sz="1600" dirty="0">
                          <a:latin typeface="Trebuchet MS" panose="020B0603020202020204" pitchFamily="34" charset="0"/>
                        </a:rPr>
                        <a:t>Er det en målsætning for institutionen at blive udbyder af 1) epx, 2) gymnasiale enkeltfag og 3) andre gymnasiale uddannelser?</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5105644"/>
                  </a:ext>
                </a:extLst>
              </a:tr>
              <a:tr h="370840">
                <a:tc>
                  <a:txBody>
                    <a:bodyPr/>
                    <a:lstStyle/>
                    <a:p>
                      <a:r>
                        <a:rPr lang="da-DK" sz="1600" dirty="0">
                          <a:latin typeface="Trebuchet MS" panose="020B0603020202020204" pitchFamily="34" charset="0"/>
                        </a:rPr>
                        <a:t>Output fra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Trebuchet MS" panose="020B0603020202020204" pitchFamily="34" charset="0"/>
                        </a:rPr>
                        <a:t>SWOT: Eksterne muligheder og trusler (del 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15700005"/>
                  </a:ext>
                </a:extLst>
              </a:tr>
            </a:tbl>
          </a:graphicData>
        </a:graphic>
      </p:graphicFrame>
      <p:sp>
        <p:nvSpPr>
          <p:cNvPr id="6" name="Tekstfelt 5">
            <a:extLst>
              <a:ext uri="{FF2B5EF4-FFF2-40B4-BE49-F238E27FC236}">
                <a16:creationId xmlns:a16="http://schemas.microsoft.com/office/drawing/2014/main" id="{D8C9F727-0017-7398-2564-C90175321292}"/>
              </a:ext>
            </a:extLst>
          </p:cNvPr>
          <p:cNvSpPr txBox="1"/>
          <p:nvPr/>
        </p:nvSpPr>
        <p:spPr>
          <a:xfrm>
            <a:off x="733168" y="166438"/>
            <a:ext cx="2907956" cy="369332"/>
          </a:xfrm>
          <a:prstGeom prst="rect">
            <a:avLst/>
          </a:prstGeom>
          <a:noFill/>
        </p:spPr>
        <p:txBody>
          <a:bodyPr wrap="square" rtlCol="0">
            <a:spAutoFit/>
          </a:bodyPr>
          <a:lstStyle/>
          <a:p>
            <a:r>
              <a:rPr lang="da-DK" b="1" dirty="0">
                <a:solidFill>
                  <a:srgbClr val="788A2A"/>
                </a:solidFill>
                <a:latin typeface="Trebuchet MS" panose="020B0603020202020204" pitchFamily="34" charset="0"/>
              </a:rPr>
              <a:t>Drøftelse af tema 3</a:t>
            </a:r>
          </a:p>
        </p:txBody>
      </p:sp>
      <p:cxnSp>
        <p:nvCxnSpPr>
          <p:cNvPr id="7" name="Lige forbindelse 6">
            <a:extLst>
              <a:ext uri="{FF2B5EF4-FFF2-40B4-BE49-F238E27FC236}">
                <a16:creationId xmlns:a16="http://schemas.microsoft.com/office/drawing/2014/main" id="{96A7AF0D-A8FA-772B-96E6-F5D188188E4F}"/>
              </a:ext>
            </a:extLst>
          </p:cNvPr>
          <p:cNvCxnSpPr>
            <a:cxnSpLocks/>
          </p:cNvCxnSpPr>
          <p:nvPr/>
        </p:nvCxnSpPr>
        <p:spPr>
          <a:xfrm>
            <a:off x="10271160" y="811892"/>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00514601-D897-DB70-7D01-6F2696BE8FF5}"/>
              </a:ext>
            </a:extLst>
          </p:cNvPr>
          <p:cNvSpPr/>
          <p:nvPr/>
        </p:nvSpPr>
        <p:spPr>
          <a:xfrm>
            <a:off x="10367964"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87530A8F-96A6-7906-8C9A-35B2FD557269}"/>
              </a:ext>
            </a:extLst>
          </p:cNvPr>
          <p:cNvSpPr/>
          <p:nvPr/>
        </p:nvSpPr>
        <p:spPr>
          <a:xfrm>
            <a:off x="10732355"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6AB72584-F41D-62F5-FC76-CAD40A1B8C49}"/>
              </a:ext>
            </a:extLst>
          </p:cNvPr>
          <p:cNvSpPr/>
          <p:nvPr/>
        </p:nvSpPr>
        <p:spPr>
          <a:xfrm>
            <a:off x="11096746"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3</a:t>
            </a:r>
          </a:p>
        </p:txBody>
      </p:sp>
      <p:sp>
        <p:nvSpPr>
          <p:cNvPr id="11" name="Ellipse 10">
            <a:extLst>
              <a:ext uri="{FF2B5EF4-FFF2-40B4-BE49-F238E27FC236}">
                <a16:creationId xmlns:a16="http://schemas.microsoft.com/office/drawing/2014/main" id="{E4AE03E4-0C1E-95E3-1EFD-D9896226F137}"/>
              </a:ext>
            </a:extLst>
          </p:cNvPr>
          <p:cNvSpPr/>
          <p:nvPr/>
        </p:nvSpPr>
        <p:spPr>
          <a:xfrm>
            <a:off x="11461137"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AB0AA2F0-F6AC-F6AB-0A41-3EBBAD9E6B13}"/>
              </a:ext>
            </a:extLst>
          </p:cNvPr>
          <p:cNvSpPr/>
          <p:nvPr/>
        </p:nvSpPr>
        <p:spPr>
          <a:xfrm>
            <a:off x="11825528"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2CB6A9CB-14E3-890F-E5DD-1F722323AA23}"/>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6640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8363-8824-B35B-1678-159B9445069A}"/>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0C323BEB-DDB3-8F50-B27E-B1400F9ABFE7}"/>
              </a:ext>
            </a:extLst>
          </p:cNvPr>
          <p:cNvSpPr>
            <a:spLocks noGrp="1"/>
          </p:cNvSpPr>
          <p:nvPr>
            <p:ph idx="1"/>
          </p:nvPr>
        </p:nvSpPr>
        <p:spPr>
          <a:xfrm>
            <a:off x="815856" y="2136775"/>
            <a:ext cx="10515600" cy="4224337"/>
          </a:xfrm>
        </p:spPr>
        <p:txBody>
          <a:bodyPr/>
          <a:lstStyle/>
          <a:p>
            <a:pPr marL="0" indent="0">
              <a:buNone/>
            </a:pPr>
            <a:r>
              <a:rPr lang="da-DK" sz="1400" b="1" dirty="0"/>
              <a:t>Nyt institutionslandskab – epx </a:t>
            </a:r>
          </a:p>
          <a:p>
            <a:r>
              <a:rPr lang="da-DK" sz="1400" dirty="0"/>
              <a:t>Hvordan placerer jeres institution sig ift. de 87 byer, der som minimum vil få udbud af epx i fremtiden?</a:t>
            </a:r>
          </a:p>
          <a:p>
            <a:r>
              <a:rPr lang="da-DK" sz="1400" dirty="0"/>
              <a:t>Hvor mange ungdomsuddannelsesinstitutioner forventer I, der vil være i den/de byer, institutionen befinder sig i?</a:t>
            </a:r>
          </a:p>
          <a:p>
            <a:r>
              <a:rPr lang="da-DK" sz="1400" dirty="0"/>
              <a:t>I hvilken grad kan I spejle jer i byskolemodellen?</a:t>
            </a:r>
          </a:p>
          <a:p>
            <a:pPr marL="0" indent="0">
              <a:buNone/>
            </a:pPr>
            <a:endParaRPr lang="da-DK" sz="1400" dirty="0"/>
          </a:p>
          <a:p>
            <a:pPr marL="0" indent="0">
              <a:buNone/>
            </a:pPr>
            <a:r>
              <a:rPr lang="da-DK" sz="1400" b="1" dirty="0"/>
              <a:t>Nyt institutionslandskab – gymnasiale enkeltfag</a:t>
            </a:r>
          </a:p>
          <a:p>
            <a:r>
              <a:rPr lang="da-DK" sz="1400" dirty="0"/>
              <a:t>Hvad kan ny struktur for udbud af gymnasiale enkeltfag betyde for jeres institution?</a:t>
            </a:r>
          </a:p>
          <a:p>
            <a:pPr marL="0" indent="0">
              <a:buNone/>
            </a:pPr>
            <a:endParaRPr lang="da-DK" sz="1400" dirty="0"/>
          </a:p>
          <a:p>
            <a:pPr marL="0" indent="0">
              <a:buNone/>
            </a:pPr>
            <a:r>
              <a:rPr lang="da-DK" sz="1400" b="1" dirty="0"/>
              <a:t>Fremskrivning af elevmålgruppe</a:t>
            </a:r>
          </a:p>
          <a:p>
            <a:r>
              <a:rPr lang="da-DK" sz="1400" dirty="0"/>
              <a:t>Hvordan ser jeres forventede aktivitet ud på tværs af uddannelsesområder efter implementering af epx og ny institutionslov?</a:t>
            </a:r>
          </a:p>
          <a:p>
            <a:r>
              <a:rPr lang="da-DK" sz="1400" dirty="0"/>
              <a:t>Hvordan ser aktiviteten ud i jeres geografiske område efter implementering af epx?</a:t>
            </a:r>
          </a:p>
          <a:p>
            <a:r>
              <a:rPr lang="da-DK" sz="1400" dirty="0"/>
              <a:t>Hvad betyder prognoserne i det samlede billede af jeres styrker og muligheder samt svagheder og trusler?</a:t>
            </a:r>
          </a:p>
          <a:p>
            <a:pPr marL="0" indent="0">
              <a:buNone/>
            </a:pPr>
            <a:endParaRPr lang="da-DK" sz="1100" dirty="0"/>
          </a:p>
        </p:txBody>
      </p:sp>
      <p:sp>
        <p:nvSpPr>
          <p:cNvPr id="3" name="Pladsholder til slidenummer 2">
            <a:extLst>
              <a:ext uri="{FF2B5EF4-FFF2-40B4-BE49-F238E27FC236}">
                <a16:creationId xmlns:a16="http://schemas.microsoft.com/office/drawing/2014/main" id="{7C7F8D72-3FE4-27D2-F5F1-183A13BB7DC4}"/>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21</a:t>
            </a:fld>
            <a:endParaRPr lang="da-DK" dirty="0"/>
          </a:p>
        </p:txBody>
      </p:sp>
      <p:sp>
        <p:nvSpPr>
          <p:cNvPr id="4" name="Titel 3">
            <a:extLst>
              <a:ext uri="{FF2B5EF4-FFF2-40B4-BE49-F238E27FC236}">
                <a16:creationId xmlns:a16="http://schemas.microsoft.com/office/drawing/2014/main" id="{2042E54C-4167-FBCA-B93F-73A69D180298}"/>
              </a:ext>
            </a:extLst>
          </p:cNvPr>
          <p:cNvSpPr>
            <a:spLocks noGrp="1"/>
          </p:cNvSpPr>
          <p:nvPr>
            <p:ph type="title"/>
          </p:nvPr>
        </p:nvSpPr>
        <p:spPr>
          <a:xfrm>
            <a:off x="838200" y="811892"/>
            <a:ext cx="10515600" cy="1325563"/>
          </a:xfrm>
        </p:spPr>
        <p:txBody>
          <a:bodyPr/>
          <a:lstStyle/>
          <a:p>
            <a:r>
              <a:rPr lang="da-DK" dirty="0"/>
              <a:t>Forslag til forberedelse</a:t>
            </a:r>
          </a:p>
        </p:txBody>
      </p:sp>
      <p:sp>
        <p:nvSpPr>
          <p:cNvPr id="5" name="Rektangel 4">
            <a:extLst>
              <a:ext uri="{FF2B5EF4-FFF2-40B4-BE49-F238E27FC236}">
                <a16:creationId xmlns:a16="http://schemas.microsoft.com/office/drawing/2014/main" id="{1750B806-B942-5654-839C-82995C3D35FA}"/>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199E928E-4AD1-E635-CB16-1A770532C078}"/>
              </a:ext>
            </a:extLst>
          </p:cNvPr>
          <p:cNvSpPr txBox="1"/>
          <p:nvPr/>
        </p:nvSpPr>
        <p:spPr>
          <a:xfrm>
            <a:off x="733168" y="166438"/>
            <a:ext cx="808955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3: Hvad kan et nyt institutionslandskab betyde for institutionen?</a:t>
            </a:r>
          </a:p>
        </p:txBody>
      </p:sp>
      <p:cxnSp>
        <p:nvCxnSpPr>
          <p:cNvPr id="2" name="Lige forbindelse 1">
            <a:extLst>
              <a:ext uri="{FF2B5EF4-FFF2-40B4-BE49-F238E27FC236}">
                <a16:creationId xmlns:a16="http://schemas.microsoft.com/office/drawing/2014/main" id="{4E1BE16A-0B5B-08CE-4BCA-F18013C2C7C9}"/>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D391E0BD-4B13-7E7E-CE9A-A8D4A080B463}"/>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3D0D465D-D1CE-57D1-5163-ADF9157200DB}"/>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843E3161-656F-C943-CF71-4FAABEEE8FCB}"/>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3</a:t>
            </a:r>
          </a:p>
        </p:txBody>
      </p:sp>
      <p:sp>
        <p:nvSpPr>
          <p:cNvPr id="11" name="Ellipse 10">
            <a:extLst>
              <a:ext uri="{FF2B5EF4-FFF2-40B4-BE49-F238E27FC236}">
                <a16:creationId xmlns:a16="http://schemas.microsoft.com/office/drawing/2014/main" id="{8B030C5C-A2F8-B1DA-2196-1A994AB21FF7}"/>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188F030B-8E5B-48A5-D910-7BABC9C1C6DE}"/>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1A9A8048-2CD3-F1F8-6088-BD7B1B77EC74}"/>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619883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B039F-69EF-A41E-F1C9-8FF8671114B5}"/>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C0C649C5-1B52-9C42-19BC-E6D0FD720C07}"/>
              </a:ext>
            </a:extLst>
          </p:cNvPr>
          <p:cNvSpPr>
            <a:spLocks noGrp="1"/>
          </p:cNvSpPr>
          <p:nvPr>
            <p:ph idx="1"/>
          </p:nvPr>
        </p:nvSpPr>
        <p:spPr>
          <a:xfrm>
            <a:off x="815856" y="2136775"/>
            <a:ext cx="10515600" cy="4224337"/>
          </a:xfrm>
        </p:spPr>
        <p:txBody>
          <a:bodyPr/>
          <a:lstStyle/>
          <a:p>
            <a:pPr marL="0" indent="0">
              <a:buNone/>
            </a:pPr>
            <a:r>
              <a:rPr lang="da-DK" sz="1400" b="1" dirty="0"/>
              <a:t>Fremskrivning af elevmålgruppe</a:t>
            </a:r>
          </a:p>
          <a:p>
            <a:r>
              <a:rPr lang="da-DK" sz="1400" dirty="0">
                <a:hlinkClick r:id="rId2"/>
              </a:rPr>
              <a:t>DEG’s prognoseværktøj </a:t>
            </a:r>
            <a:r>
              <a:rPr lang="da-DK" sz="1400" dirty="0"/>
              <a:t>til beregning af aktivitets- og økonomikonsekvenser ifm. etablering af epx</a:t>
            </a:r>
            <a:br>
              <a:rPr lang="da-DK" sz="1400" dirty="0"/>
            </a:br>
            <a:br>
              <a:rPr lang="da-DK" sz="1400" dirty="0"/>
            </a:br>
            <a:r>
              <a:rPr lang="da-DK" sz="1400" i="1" dirty="0"/>
              <a:t>Med udgangspunkt i lokale forudsætninger kan prognoseværktøjet bruges til at angive proportioner på konsekvenser af implementering af epx. Det kan også bruges til at lave forskellige scenarieberegninger for den usikkerhed, der knytter sig til etableringen og ikke mindst placeringen af EPX.</a:t>
            </a:r>
            <a:endParaRPr lang="da-DK" sz="1400" dirty="0"/>
          </a:p>
          <a:p>
            <a:r>
              <a:rPr lang="da-DK" sz="1400" dirty="0"/>
              <a:t>DEG’s værktøj til beregning af aktivitetsprognoser for institutioner i et geografisk område (mindre og større byer)</a:t>
            </a:r>
          </a:p>
          <a:p>
            <a:pPr marL="0" indent="0">
              <a:buNone/>
            </a:pPr>
            <a:endParaRPr lang="da-DK" sz="1400" dirty="0"/>
          </a:p>
          <a:p>
            <a:pPr marL="0" indent="0">
              <a:buNone/>
            </a:pPr>
            <a:r>
              <a:rPr lang="da-DK" sz="1400" b="1" dirty="0"/>
              <a:t>Redskaber</a:t>
            </a:r>
          </a:p>
          <a:p>
            <a:r>
              <a:rPr lang="da-DK" sz="1400" dirty="0"/>
              <a:t>87 epx-byer</a:t>
            </a:r>
          </a:p>
          <a:p>
            <a:r>
              <a:rPr lang="da-DK" sz="1400" dirty="0"/>
              <a:t>Kategorisering af byområder</a:t>
            </a:r>
          </a:p>
          <a:p>
            <a:r>
              <a:rPr lang="da-DK" sz="1400" dirty="0"/>
              <a:t>Byskole- og områdekolemodellen</a:t>
            </a:r>
          </a:p>
          <a:p>
            <a:r>
              <a:rPr lang="da-DK" sz="1400" dirty="0"/>
              <a:t>Pejlemærker for udbud af hhv. gymnasiale uddannelser, epx, eud og almen VEU</a:t>
            </a:r>
          </a:p>
          <a:p>
            <a:pPr marL="0" indent="0">
              <a:buNone/>
            </a:pPr>
            <a:endParaRPr lang="da-DK" sz="1100" dirty="0"/>
          </a:p>
        </p:txBody>
      </p:sp>
      <p:sp>
        <p:nvSpPr>
          <p:cNvPr id="3" name="Pladsholder til slidenummer 2">
            <a:extLst>
              <a:ext uri="{FF2B5EF4-FFF2-40B4-BE49-F238E27FC236}">
                <a16:creationId xmlns:a16="http://schemas.microsoft.com/office/drawing/2014/main" id="{83545187-5CE1-E9C0-25C2-C27E6562CB2F}"/>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22</a:t>
            </a:fld>
            <a:endParaRPr lang="da-DK" dirty="0"/>
          </a:p>
        </p:txBody>
      </p:sp>
      <p:sp>
        <p:nvSpPr>
          <p:cNvPr id="4" name="Titel 3">
            <a:extLst>
              <a:ext uri="{FF2B5EF4-FFF2-40B4-BE49-F238E27FC236}">
                <a16:creationId xmlns:a16="http://schemas.microsoft.com/office/drawing/2014/main" id="{66EFC300-3576-9E32-5A1D-A8086FFADAC6}"/>
              </a:ext>
            </a:extLst>
          </p:cNvPr>
          <p:cNvSpPr>
            <a:spLocks noGrp="1"/>
          </p:cNvSpPr>
          <p:nvPr>
            <p:ph type="title"/>
          </p:nvPr>
        </p:nvSpPr>
        <p:spPr>
          <a:xfrm>
            <a:off x="838200" y="811892"/>
            <a:ext cx="10515600" cy="1325563"/>
          </a:xfrm>
        </p:spPr>
        <p:txBody>
          <a:bodyPr/>
          <a:lstStyle/>
          <a:p>
            <a:r>
              <a:rPr lang="da-DK" dirty="0"/>
              <a:t>Forslag til data og redskaber</a:t>
            </a:r>
          </a:p>
        </p:txBody>
      </p:sp>
      <p:sp>
        <p:nvSpPr>
          <p:cNvPr id="5" name="Rektangel 4">
            <a:extLst>
              <a:ext uri="{FF2B5EF4-FFF2-40B4-BE49-F238E27FC236}">
                <a16:creationId xmlns:a16="http://schemas.microsoft.com/office/drawing/2014/main" id="{2F2D2D25-4C18-2833-FD1D-AB9BCD718A81}"/>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12E89AC5-C6A6-762C-BC30-962A6DBC6459}"/>
              </a:ext>
            </a:extLst>
          </p:cNvPr>
          <p:cNvSpPr txBox="1"/>
          <p:nvPr/>
        </p:nvSpPr>
        <p:spPr>
          <a:xfrm>
            <a:off x="733168" y="166438"/>
            <a:ext cx="808955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3: Hvad kan et nyt institutionslandskab betyde for institutionen?</a:t>
            </a:r>
          </a:p>
        </p:txBody>
      </p:sp>
      <p:cxnSp>
        <p:nvCxnSpPr>
          <p:cNvPr id="2" name="Lige forbindelse 1">
            <a:extLst>
              <a:ext uri="{FF2B5EF4-FFF2-40B4-BE49-F238E27FC236}">
                <a16:creationId xmlns:a16="http://schemas.microsoft.com/office/drawing/2014/main" id="{3D2A756D-8B6F-FCFC-E3CC-94EAE6656C34}"/>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2F54E5CD-4D09-9947-29B7-987AEB467992}"/>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F61FE47B-8AC9-1BF3-0A08-0C9C26BA385A}"/>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FAFB672C-CA15-A943-878E-4379D7310F23}"/>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3</a:t>
            </a:r>
          </a:p>
        </p:txBody>
      </p:sp>
      <p:sp>
        <p:nvSpPr>
          <p:cNvPr id="11" name="Ellipse 10">
            <a:extLst>
              <a:ext uri="{FF2B5EF4-FFF2-40B4-BE49-F238E27FC236}">
                <a16:creationId xmlns:a16="http://schemas.microsoft.com/office/drawing/2014/main" id="{570246F9-6C72-8538-D46A-F48867EC6467}"/>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5294864A-57F9-9F1F-D2DC-62AAB5768E27}"/>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C0C17EEE-A7C7-3A12-C4D0-3C4F3106BEFE}"/>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421307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08E36-1127-3514-0BA4-77FD132020E6}"/>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66B4833-F1CA-1F1E-A9EC-F75003D5400F}"/>
              </a:ext>
            </a:extLst>
          </p:cNvPr>
          <p:cNvSpPr>
            <a:spLocks noGrp="1"/>
          </p:cNvSpPr>
          <p:nvPr>
            <p:ph type="sldNum" sz="quarter" idx="12"/>
          </p:nvPr>
        </p:nvSpPr>
        <p:spPr>
          <a:xfrm>
            <a:off x="11595059" y="171922"/>
            <a:ext cx="449369" cy="365125"/>
          </a:xfrm>
        </p:spPr>
        <p:txBody>
          <a:bodyPr/>
          <a:lstStyle/>
          <a:p>
            <a:fld id="{7F9B5563-22A4-2C49-971F-DF74FD805A99}" type="slidenum">
              <a:rPr lang="da-DK" smtClean="0"/>
              <a:pPr/>
              <a:t>23</a:t>
            </a:fld>
            <a:endParaRPr lang="da-DK" dirty="0"/>
          </a:p>
        </p:txBody>
      </p:sp>
      <p:sp>
        <p:nvSpPr>
          <p:cNvPr id="4" name="Titel 3">
            <a:extLst>
              <a:ext uri="{FF2B5EF4-FFF2-40B4-BE49-F238E27FC236}">
                <a16:creationId xmlns:a16="http://schemas.microsoft.com/office/drawing/2014/main" id="{3A792CF4-9A1E-2C20-CDA4-9E3CE95C638A}"/>
              </a:ext>
            </a:extLst>
          </p:cNvPr>
          <p:cNvSpPr>
            <a:spLocks noGrp="1"/>
          </p:cNvSpPr>
          <p:nvPr>
            <p:ph type="title"/>
          </p:nvPr>
        </p:nvSpPr>
        <p:spPr/>
        <p:txBody>
          <a:bodyPr/>
          <a:lstStyle/>
          <a:p>
            <a:r>
              <a:rPr lang="da-DK" sz="4000" dirty="0"/>
              <a:t>Beslutninger om næste skridt</a:t>
            </a:r>
          </a:p>
        </p:txBody>
      </p:sp>
      <p:sp>
        <p:nvSpPr>
          <p:cNvPr id="5" name="Rektangel 4">
            <a:extLst>
              <a:ext uri="{FF2B5EF4-FFF2-40B4-BE49-F238E27FC236}">
                <a16:creationId xmlns:a16="http://schemas.microsoft.com/office/drawing/2014/main" id="{135AB037-3692-CEFE-237E-2A0D1948B3A0}"/>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2" name="Pladsholder til indhold 1">
            <a:extLst>
              <a:ext uri="{FF2B5EF4-FFF2-40B4-BE49-F238E27FC236}">
                <a16:creationId xmlns:a16="http://schemas.microsoft.com/office/drawing/2014/main" id="{262AE0A2-C45E-C023-04A2-A0B857BDE2C0}"/>
              </a:ext>
            </a:extLst>
          </p:cNvPr>
          <p:cNvGraphicFramePr>
            <a:graphicFrameLocks noGrp="1"/>
          </p:cNvGraphicFramePr>
          <p:nvPr>
            <p:ph idx="1"/>
            <p:extLst>
              <p:ext uri="{D42A27DB-BD31-4B8C-83A1-F6EECF244321}">
                <p14:modId xmlns:p14="http://schemas.microsoft.com/office/powerpoint/2010/main" val="869263823"/>
              </p:ext>
            </p:extLst>
          </p:nvPr>
        </p:nvGraphicFramePr>
        <p:xfrm>
          <a:off x="838200" y="2137455"/>
          <a:ext cx="10515600" cy="4058920"/>
        </p:xfrm>
        <a:graphic>
          <a:graphicData uri="http://schemas.openxmlformats.org/drawingml/2006/table">
            <a:tbl>
              <a:tblPr firstRow="1" bandRow="1">
                <a:tableStyleId>{2D5ABB26-0587-4C30-8999-92F81FD0307C}</a:tableStyleId>
              </a:tblPr>
              <a:tblGrid>
                <a:gridCol w="3313670">
                  <a:extLst>
                    <a:ext uri="{9D8B030D-6E8A-4147-A177-3AD203B41FA5}">
                      <a16:colId xmlns:a16="http://schemas.microsoft.com/office/drawing/2014/main" val="2706778626"/>
                    </a:ext>
                  </a:extLst>
                </a:gridCol>
                <a:gridCol w="7201930">
                  <a:extLst>
                    <a:ext uri="{9D8B030D-6E8A-4147-A177-3AD203B41FA5}">
                      <a16:colId xmlns:a16="http://schemas.microsoft.com/office/drawing/2014/main" val="1064245292"/>
                    </a:ext>
                  </a:extLst>
                </a:gridCol>
              </a:tblGrid>
              <a:tr h="370840">
                <a:tc>
                  <a:txBody>
                    <a:bodyPr/>
                    <a:lstStyle/>
                    <a:p>
                      <a:r>
                        <a:rPr lang="da-DK" sz="1600" dirty="0">
                          <a:latin typeface="Trebuchet MS" panose="020B0603020202020204" pitchFamily="34" charset="0"/>
                        </a:rPr>
                        <a:t>Formål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a-DK" sz="1600" dirty="0">
                          <a:latin typeface="Trebuchet MS" panose="020B0603020202020204" pitchFamily="34" charset="0"/>
                        </a:rPr>
                        <a:t>Med afsæt i drøftelse 1-3 vurderer og prioriterer bestyrelsen, hvad de næste skridt for institutionen er. Drøftelse 3 handler om at styrke grundlaget for endelig beslutning om samarbejde, sammenlægning, udspaltning mv.</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962775"/>
                  </a:ext>
                </a:extLst>
              </a:tr>
              <a:tr h="370840">
                <a:tc>
                  <a:txBody>
                    <a:bodyPr/>
                    <a:lstStyle/>
                    <a:p>
                      <a:r>
                        <a:rPr lang="da-DK" sz="1600" dirty="0">
                          <a:latin typeface="Trebuchet MS" panose="020B0603020202020204" pitchFamily="34" charset="0"/>
                        </a:rPr>
                        <a:t>Drøftelsen kan bl.a. handle om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Samlet SWOT-analyse pba. drøftelse 1-3</a:t>
                      </a:r>
                    </a:p>
                    <a:p>
                      <a:pPr marL="285750" indent="-285750">
                        <a:buFont typeface="Arial" panose="020B0604020202020204" pitchFamily="34" charset="0"/>
                        <a:buChar char="•"/>
                      </a:pPr>
                      <a:r>
                        <a:rPr lang="da-DK" sz="1600" dirty="0">
                          <a:latin typeface="Trebuchet MS" panose="020B0603020202020204" pitchFamily="34" charset="0"/>
                        </a:rPr>
                        <a:t>Tematisering af mulige tiltag</a:t>
                      </a:r>
                    </a:p>
                    <a:p>
                      <a:pPr marL="285750" indent="-285750">
                        <a:buFont typeface="Arial" panose="020B0604020202020204" pitchFamily="34" charset="0"/>
                        <a:buChar char="•"/>
                      </a:pPr>
                      <a:r>
                        <a:rPr lang="da-DK" sz="1600" dirty="0">
                          <a:latin typeface="Trebuchet MS" panose="020B0603020202020204" pitchFamily="34" charset="0"/>
                        </a:rPr>
                        <a:t>Prioritering og beslutninger om de næste skridt</a:t>
                      </a:r>
                    </a:p>
                    <a:p>
                      <a:pPr marL="285750" indent="-285750">
                        <a:buFont typeface="Arial" panose="020B0604020202020204" pitchFamily="34" charset="0"/>
                        <a:buChar char="•"/>
                      </a:pPr>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377343"/>
                  </a:ext>
                </a:extLst>
              </a:tr>
              <a:tr h="370840">
                <a:tc>
                  <a:txBody>
                    <a:bodyPr/>
                    <a:lstStyle/>
                    <a:p>
                      <a:r>
                        <a:rPr lang="da-DK" sz="1600" dirty="0">
                          <a:latin typeface="Trebuchet MS" panose="020B0603020202020204" pitchFamily="34" charset="0"/>
                        </a:rPr>
                        <a:t>Spørgsmål til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Hvad står samlet set ud som de væsentligste styrker, svagheder, muligheder og trusler for institutionen nu og fremadrettet?</a:t>
                      </a:r>
                    </a:p>
                    <a:p>
                      <a:pPr marL="285750" indent="-285750">
                        <a:buFont typeface="Arial" panose="020B0604020202020204" pitchFamily="34" charset="0"/>
                        <a:buChar char="•"/>
                      </a:pPr>
                      <a:r>
                        <a:rPr lang="da-DK" sz="1600" dirty="0">
                          <a:latin typeface="Trebuchet MS" panose="020B0603020202020204" pitchFamily="34" charset="0"/>
                        </a:rPr>
                        <a:t>Hvilke typer tiltag og videre drøftelser er der brug for, før der kan træffes beslutninger om samarbejder, sammenlægning eller udspaltning?</a:t>
                      </a:r>
                    </a:p>
                    <a:p>
                      <a:pPr marL="285750" indent="-285750">
                        <a:buFont typeface="Arial" panose="020B0604020202020204" pitchFamily="34" charset="0"/>
                        <a:buChar char="•"/>
                      </a:pPr>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5105644"/>
                  </a:ext>
                </a:extLst>
              </a:tr>
              <a:tr h="370840">
                <a:tc>
                  <a:txBody>
                    <a:bodyPr/>
                    <a:lstStyle/>
                    <a:p>
                      <a:r>
                        <a:rPr lang="da-DK" sz="1600" dirty="0">
                          <a:latin typeface="Trebuchet MS" panose="020B0603020202020204" pitchFamily="34" charset="0"/>
                        </a:rPr>
                        <a:t>Output fra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Trebuchet MS" panose="020B0603020202020204" pitchFamily="34" charset="0"/>
                        </a:rPr>
                        <a:t>Samlet SWOT og beslutninger om de næste skridt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15700005"/>
                  </a:ext>
                </a:extLst>
              </a:tr>
            </a:tbl>
          </a:graphicData>
        </a:graphic>
      </p:graphicFrame>
      <p:sp>
        <p:nvSpPr>
          <p:cNvPr id="6" name="Tekstfelt 5">
            <a:extLst>
              <a:ext uri="{FF2B5EF4-FFF2-40B4-BE49-F238E27FC236}">
                <a16:creationId xmlns:a16="http://schemas.microsoft.com/office/drawing/2014/main" id="{E61399C2-A5CA-F99D-BC88-21F23256F621}"/>
              </a:ext>
            </a:extLst>
          </p:cNvPr>
          <p:cNvSpPr txBox="1"/>
          <p:nvPr/>
        </p:nvSpPr>
        <p:spPr>
          <a:xfrm>
            <a:off x="733168" y="166438"/>
            <a:ext cx="2907956" cy="369332"/>
          </a:xfrm>
          <a:prstGeom prst="rect">
            <a:avLst/>
          </a:prstGeom>
          <a:noFill/>
        </p:spPr>
        <p:txBody>
          <a:bodyPr wrap="square" rtlCol="0">
            <a:spAutoFit/>
          </a:bodyPr>
          <a:lstStyle/>
          <a:p>
            <a:r>
              <a:rPr lang="da-DK" b="1" dirty="0">
                <a:solidFill>
                  <a:srgbClr val="788A2A"/>
                </a:solidFill>
                <a:latin typeface="Trebuchet MS" panose="020B0603020202020204" pitchFamily="34" charset="0"/>
              </a:rPr>
              <a:t>Drøftelse af tema 4</a:t>
            </a:r>
          </a:p>
        </p:txBody>
      </p:sp>
      <p:cxnSp>
        <p:nvCxnSpPr>
          <p:cNvPr id="7" name="Lige forbindelse 6">
            <a:extLst>
              <a:ext uri="{FF2B5EF4-FFF2-40B4-BE49-F238E27FC236}">
                <a16:creationId xmlns:a16="http://schemas.microsoft.com/office/drawing/2014/main" id="{4323F07F-C923-DAC2-9AB7-58CE80C32CCB}"/>
              </a:ext>
            </a:extLst>
          </p:cNvPr>
          <p:cNvCxnSpPr>
            <a:cxnSpLocks/>
          </p:cNvCxnSpPr>
          <p:nvPr/>
        </p:nvCxnSpPr>
        <p:spPr>
          <a:xfrm>
            <a:off x="10271160" y="811892"/>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ECE052C-7BF8-A23C-8823-1B129C462257}"/>
              </a:ext>
            </a:extLst>
          </p:cNvPr>
          <p:cNvSpPr/>
          <p:nvPr/>
        </p:nvSpPr>
        <p:spPr>
          <a:xfrm>
            <a:off x="10367964"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D30C941C-4DEB-10ED-E6A4-AA52CEB21323}"/>
              </a:ext>
            </a:extLst>
          </p:cNvPr>
          <p:cNvSpPr/>
          <p:nvPr/>
        </p:nvSpPr>
        <p:spPr>
          <a:xfrm>
            <a:off x="10732355"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F72A1279-0CEB-DB16-FC1D-9D3D5B3E44BC}"/>
              </a:ext>
            </a:extLst>
          </p:cNvPr>
          <p:cNvSpPr/>
          <p:nvPr/>
        </p:nvSpPr>
        <p:spPr>
          <a:xfrm>
            <a:off x="11096746"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50364B59-BEDB-4E01-E13E-478378EE910F}"/>
              </a:ext>
            </a:extLst>
          </p:cNvPr>
          <p:cNvSpPr/>
          <p:nvPr/>
        </p:nvSpPr>
        <p:spPr>
          <a:xfrm>
            <a:off x="11461137"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4</a:t>
            </a:r>
          </a:p>
        </p:txBody>
      </p:sp>
      <p:sp>
        <p:nvSpPr>
          <p:cNvPr id="12" name="Ellipse 11">
            <a:extLst>
              <a:ext uri="{FF2B5EF4-FFF2-40B4-BE49-F238E27FC236}">
                <a16:creationId xmlns:a16="http://schemas.microsoft.com/office/drawing/2014/main" id="{EACDD103-6FBD-0F3D-F62D-4FF074CA4C2D}"/>
              </a:ext>
            </a:extLst>
          </p:cNvPr>
          <p:cNvSpPr/>
          <p:nvPr/>
        </p:nvSpPr>
        <p:spPr>
          <a:xfrm>
            <a:off x="11825528"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A1EF1797-9290-1F07-F797-5C65873C4657}"/>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146087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8577-A352-08B4-EB5A-25E5E4B27DB9}"/>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F4C3C383-C77B-F288-5268-941CC712C084}"/>
              </a:ext>
            </a:extLst>
          </p:cNvPr>
          <p:cNvSpPr>
            <a:spLocks noGrp="1"/>
          </p:cNvSpPr>
          <p:nvPr>
            <p:ph idx="1"/>
          </p:nvPr>
        </p:nvSpPr>
        <p:spPr>
          <a:xfrm>
            <a:off x="815856" y="2136775"/>
            <a:ext cx="6664650" cy="4224337"/>
          </a:xfrm>
        </p:spPr>
        <p:txBody>
          <a:bodyPr/>
          <a:lstStyle/>
          <a:p>
            <a:pPr marL="0" indent="0">
              <a:buNone/>
            </a:pPr>
            <a:r>
              <a:rPr lang="da-DK" sz="1400" b="1" dirty="0"/>
              <a:t>På baggrund af tema 1,2 og 3 foretages en samlet SWOT-analyse hvor følgende struktur kan anvendes:</a:t>
            </a:r>
          </a:p>
          <a:p>
            <a:pPr marL="0" indent="0">
              <a:buNone/>
            </a:pPr>
            <a:r>
              <a:rPr lang="da-DK" sz="1400" b="1" dirty="0"/>
              <a:t>Hvor </a:t>
            </a:r>
            <a:r>
              <a:rPr lang="da-DK" sz="1400" b="1" u="sng" dirty="0"/>
              <a:t>er der </a:t>
            </a:r>
            <a:r>
              <a:rPr lang="da-DK" sz="1400" b="1" dirty="0"/>
              <a:t>og </a:t>
            </a:r>
            <a:r>
              <a:rPr lang="da-DK" sz="1400" b="1" u="sng" dirty="0"/>
              <a:t>mangler der </a:t>
            </a:r>
            <a:r>
              <a:rPr lang="da-DK" sz="1400" b="1" dirty="0"/>
              <a:t>handlerum?</a:t>
            </a:r>
          </a:p>
          <a:p>
            <a:pPr marL="285750" indent="-285750"/>
            <a:r>
              <a:rPr lang="da-DK" sz="1400" dirty="0"/>
              <a:t>Hvilke svagheder og trusler er institutionen i stand til at reagere på eller minimere i kraft af eksisterende styrker og muligheder?</a:t>
            </a:r>
          </a:p>
          <a:p>
            <a:pPr marL="285750" indent="-285750"/>
            <a:r>
              <a:rPr lang="da-DK" sz="1400" dirty="0"/>
              <a:t>Hvilke svagheder og trusler udgør de største risici fremover, og hvordan bør de prioriteres?</a:t>
            </a:r>
          </a:p>
          <a:p>
            <a:pPr marL="0" indent="0">
              <a:buNone/>
            </a:pPr>
            <a:r>
              <a:rPr lang="da-DK" sz="1400" b="1" dirty="0"/>
              <a:t>Hvor er der uudnyttede potentialer?</a:t>
            </a:r>
          </a:p>
          <a:p>
            <a:pPr marL="285750" indent="-285750"/>
            <a:r>
              <a:rPr lang="da-DK" sz="1400" dirty="0"/>
              <a:t>Hvordan kan eksisterende styrker bruges til at fremme institutionens position mere end i dag?</a:t>
            </a:r>
          </a:p>
          <a:p>
            <a:pPr marL="285750" indent="-285750"/>
            <a:r>
              <a:rPr lang="da-DK" sz="1400" dirty="0"/>
              <a:t>Hvilke muligheder repræsenterer de største potentialer for institutionen i forhold til at imødegå svagheder og trusler?</a:t>
            </a:r>
          </a:p>
          <a:p>
            <a:pPr marL="0" indent="0">
              <a:buNone/>
            </a:pPr>
            <a:r>
              <a:rPr lang="da-DK" sz="1400" b="1" dirty="0"/>
              <a:t>Hvilke afhængigheder er der?</a:t>
            </a:r>
          </a:p>
          <a:p>
            <a:pPr marL="285750" indent="-285750"/>
            <a:r>
              <a:rPr lang="da-DK" sz="1400" dirty="0"/>
              <a:t>Hvilke eksisterende samarbejds- og dialogpartnere kan understøtte minimering af risici og indfrielse af potentialer?</a:t>
            </a:r>
          </a:p>
          <a:p>
            <a:pPr marL="285750" indent="-285750"/>
            <a:r>
              <a:rPr lang="da-DK" sz="1400" dirty="0"/>
              <a:t>Hvilke relationer er der grundlag for at opdyrke eller styrke?</a:t>
            </a:r>
          </a:p>
          <a:p>
            <a:pPr marL="0" indent="0">
              <a:buNone/>
            </a:pPr>
            <a:endParaRPr lang="da-DK" sz="1100" dirty="0"/>
          </a:p>
        </p:txBody>
      </p:sp>
      <p:sp>
        <p:nvSpPr>
          <p:cNvPr id="3" name="Pladsholder til slidenummer 2">
            <a:extLst>
              <a:ext uri="{FF2B5EF4-FFF2-40B4-BE49-F238E27FC236}">
                <a16:creationId xmlns:a16="http://schemas.microsoft.com/office/drawing/2014/main" id="{0DA6A133-1DD2-F3A8-B435-C534AFC6C5A7}"/>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24</a:t>
            </a:fld>
            <a:endParaRPr lang="da-DK" dirty="0"/>
          </a:p>
        </p:txBody>
      </p:sp>
      <p:sp>
        <p:nvSpPr>
          <p:cNvPr id="4" name="Titel 3">
            <a:extLst>
              <a:ext uri="{FF2B5EF4-FFF2-40B4-BE49-F238E27FC236}">
                <a16:creationId xmlns:a16="http://schemas.microsoft.com/office/drawing/2014/main" id="{18BC4FBB-EA1E-583C-D7A0-CB639FE952E2}"/>
              </a:ext>
            </a:extLst>
          </p:cNvPr>
          <p:cNvSpPr>
            <a:spLocks noGrp="1"/>
          </p:cNvSpPr>
          <p:nvPr>
            <p:ph type="title"/>
          </p:nvPr>
        </p:nvSpPr>
        <p:spPr>
          <a:xfrm>
            <a:off x="838200" y="811892"/>
            <a:ext cx="10515600" cy="1325563"/>
          </a:xfrm>
        </p:spPr>
        <p:txBody>
          <a:bodyPr/>
          <a:lstStyle/>
          <a:p>
            <a:r>
              <a:rPr lang="da-DK" dirty="0"/>
              <a:t>Forslag til forberedelse</a:t>
            </a:r>
          </a:p>
        </p:txBody>
      </p:sp>
      <p:sp>
        <p:nvSpPr>
          <p:cNvPr id="5" name="Rektangel 4">
            <a:extLst>
              <a:ext uri="{FF2B5EF4-FFF2-40B4-BE49-F238E27FC236}">
                <a16:creationId xmlns:a16="http://schemas.microsoft.com/office/drawing/2014/main" id="{5E852612-5BB5-C9E9-5DC3-733B1E266B3C}"/>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1DBC8C48-AF38-CF1D-6415-6B3480CBED60}"/>
              </a:ext>
            </a:extLst>
          </p:cNvPr>
          <p:cNvSpPr txBox="1"/>
          <p:nvPr/>
        </p:nvSpPr>
        <p:spPr>
          <a:xfrm>
            <a:off x="733168" y="166438"/>
            <a:ext cx="808955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4: Beslutninger om næste skridt</a:t>
            </a:r>
          </a:p>
        </p:txBody>
      </p:sp>
      <p:cxnSp>
        <p:nvCxnSpPr>
          <p:cNvPr id="2" name="Lige forbindelse 1">
            <a:extLst>
              <a:ext uri="{FF2B5EF4-FFF2-40B4-BE49-F238E27FC236}">
                <a16:creationId xmlns:a16="http://schemas.microsoft.com/office/drawing/2014/main" id="{70A6FD7C-ED77-E797-247D-5877C144B8DD}"/>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B0954EAF-5BEA-1564-6A4F-631546D643DB}"/>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12C7D049-FEE3-ADC0-3271-9181CCE509A6}"/>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30CE9568-4019-1785-7F70-452035626500}"/>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81B801CF-5749-163F-B3BF-FAC2D70AED28}"/>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4</a:t>
            </a:r>
          </a:p>
        </p:txBody>
      </p:sp>
      <p:sp>
        <p:nvSpPr>
          <p:cNvPr id="12" name="Ellipse 11">
            <a:extLst>
              <a:ext uri="{FF2B5EF4-FFF2-40B4-BE49-F238E27FC236}">
                <a16:creationId xmlns:a16="http://schemas.microsoft.com/office/drawing/2014/main" id="{D892ABB6-22CB-3124-6D79-49FBE2F5220C}"/>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Pil: pentagon 12">
            <a:extLst>
              <a:ext uri="{FF2B5EF4-FFF2-40B4-BE49-F238E27FC236}">
                <a16:creationId xmlns:a16="http://schemas.microsoft.com/office/drawing/2014/main" id="{5AA82813-F0CA-24FF-4B95-D3CD2489369C}"/>
              </a:ext>
            </a:extLst>
          </p:cNvPr>
          <p:cNvSpPr/>
          <p:nvPr/>
        </p:nvSpPr>
        <p:spPr>
          <a:xfrm>
            <a:off x="7756716" y="2665795"/>
            <a:ext cx="3852672" cy="1269598"/>
          </a:xfrm>
          <a:prstGeom prst="homePlate">
            <a:avLst>
              <a:gd name="adj" fmla="val 13975"/>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000" dirty="0">
              <a:latin typeface="+mj-lt"/>
            </a:endParaRPr>
          </a:p>
        </p:txBody>
      </p:sp>
      <p:sp>
        <p:nvSpPr>
          <p:cNvPr id="14" name="Rektangel 13">
            <a:extLst>
              <a:ext uri="{FF2B5EF4-FFF2-40B4-BE49-F238E27FC236}">
                <a16:creationId xmlns:a16="http://schemas.microsoft.com/office/drawing/2014/main" id="{0459FDD9-B2B2-33B7-8985-D58BBA153EA5}"/>
              </a:ext>
            </a:extLst>
          </p:cNvPr>
          <p:cNvSpPr/>
          <p:nvPr/>
        </p:nvSpPr>
        <p:spPr>
          <a:xfrm>
            <a:off x="7968044" y="2895402"/>
            <a:ext cx="1440765" cy="870034"/>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latin typeface="+mj-lt"/>
              </a:rPr>
              <a:t>Styrker</a:t>
            </a:r>
          </a:p>
        </p:txBody>
      </p:sp>
      <p:sp>
        <p:nvSpPr>
          <p:cNvPr id="15" name="Rektangel 14">
            <a:extLst>
              <a:ext uri="{FF2B5EF4-FFF2-40B4-BE49-F238E27FC236}">
                <a16:creationId xmlns:a16="http://schemas.microsoft.com/office/drawing/2014/main" id="{B42B9E4B-2944-D61D-BC65-E4E99AF32D58}"/>
              </a:ext>
            </a:extLst>
          </p:cNvPr>
          <p:cNvSpPr/>
          <p:nvPr/>
        </p:nvSpPr>
        <p:spPr>
          <a:xfrm>
            <a:off x="9479976" y="2895402"/>
            <a:ext cx="1440765" cy="870034"/>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latin typeface="+mj-lt"/>
              </a:rPr>
              <a:t>Svagheder</a:t>
            </a:r>
          </a:p>
        </p:txBody>
      </p:sp>
      <p:sp>
        <p:nvSpPr>
          <p:cNvPr id="16" name="Pil: pentagon 15">
            <a:extLst>
              <a:ext uri="{FF2B5EF4-FFF2-40B4-BE49-F238E27FC236}">
                <a16:creationId xmlns:a16="http://schemas.microsoft.com/office/drawing/2014/main" id="{BCB870F2-5360-6477-769E-E6D046BE0C7C}"/>
              </a:ext>
            </a:extLst>
          </p:cNvPr>
          <p:cNvSpPr/>
          <p:nvPr/>
        </p:nvSpPr>
        <p:spPr>
          <a:xfrm>
            <a:off x="7756716" y="4058088"/>
            <a:ext cx="3852672" cy="1269598"/>
          </a:xfrm>
          <a:prstGeom prst="homePlate">
            <a:avLst>
              <a:gd name="adj" fmla="val 13975"/>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000" dirty="0">
              <a:latin typeface="+mj-lt"/>
            </a:endParaRPr>
          </a:p>
        </p:txBody>
      </p:sp>
      <p:sp>
        <p:nvSpPr>
          <p:cNvPr id="17" name="Rektangel 16">
            <a:extLst>
              <a:ext uri="{FF2B5EF4-FFF2-40B4-BE49-F238E27FC236}">
                <a16:creationId xmlns:a16="http://schemas.microsoft.com/office/drawing/2014/main" id="{254B71B2-5AF5-37AC-2872-852225C540F0}"/>
              </a:ext>
            </a:extLst>
          </p:cNvPr>
          <p:cNvSpPr/>
          <p:nvPr/>
        </p:nvSpPr>
        <p:spPr>
          <a:xfrm>
            <a:off x="7968044" y="4257870"/>
            <a:ext cx="1440765" cy="870034"/>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latin typeface="+mj-lt"/>
              </a:rPr>
              <a:t>Muligheder</a:t>
            </a:r>
          </a:p>
        </p:txBody>
      </p:sp>
      <p:sp>
        <p:nvSpPr>
          <p:cNvPr id="18" name="Rektangel 17">
            <a:extLst>
              <a:ext uri="{FF2B5EF4-FFF2-40B4-BE49-F238E27FC236}">
                <a16:creationId xmlns:a16="http://schemas.microsoft.com/office/drawing/2014/main" id="{6D3AC96B-81FA-1739-CDF3-C69A6FC2673A}"/>
              </a:ext>
            </a:extLst>
          </p:cNvPr>
          <p:cNvSpPr/>
          <p:nvPr/>
        </p:nvSpPr>
        <p:spPr>
          <a:xfrm>
            <a:off x="9479976" y="4256012"/>
            <a:ext cx="1440765" cy="870034"/>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latin typeface="+mj-lt"/>
              </a:rPr>
              <a:t>Trusler</a:t>
            </a:r>
          </a:p>
        </p:txBody>
      </p:sp>
      <p:sp>
        <p:nvSpPr>
          <p:cNvPr id="19" name="Rektangel 18">
            <a:extLst>
              <a:ext uri="{FF2B5EF4-FFF2-40B4-BE49-F238E27FC236}">
                <a16:creationId xmlns:a16="http://schemas.microsoft.com/office/drawing/2014/main" id="{EF686119-A668-5F4F-5877-795C6300503C}"/>
              </a:ext>
            </a:extLst>
          </p:cNvPr>
          <p:cNvSpPr/>
          <p:nvPr/>
        </p:nvSpPr>
        <p:spPr>
          <a:xfrm>
            <a:off x="10737886" y="3127452"/>
            <a:ext cx="1054358" cy="4111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Interne </a:t>
            </a:r>
          </a:p>
          <a:p>
            <a:pPr algn="ctr"/>
            <a:r>
              <a:rPr lang="da-DK" sz="1000" dirty="0">
                <a:solidFill>
                  <a:schemeClr val="tx1"/>
                </a:solidFill>
                <a:latin typeface="+mj-lt"/>
              </a:rPr>
              <a:t>forhold</a:t>
            </a:r>
          </a:p>
        </p:txBody>
      </p:sp>
      <p:sp>
        <p:nvSpPr>
          <p:cNvPr id="20" name="Rektangel 19">
            <a:extLst>
              <a:ext uri="{FF2B5EF4-FFF2-40B4-BE49-F238E27FC236}">
                <a16:creationId xmlns:a16="http://schemas.microsoft.com/office/drawing/2014/main" id="{806641D7-0BA6-FF6F-7CA0-61C4CE522FF0}"/>
              </a:ext>
            </a:extLst>
          </p:cNvPr>
          <p:cNvSpPr/>
          <p:nvPr/>
        </p:nvSpPr>
        <p:spPr>
          <a:xfrm>
            <a:off x="10749977" y="4487330"/>
            <a:ext cx="1054358" cy="4111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Eksterne </a:t>
            </a:r>
          </a:p>
          <a:p>
            <a:pPr algn="ctr"/>
            <a:r>
              <a:rPr lang="da-DK" sz="1000" dirty="0">
                <a:solidFill>
                  <a:schemeClr val="tx1"/>
                </a:solidFill>
                <a:latin typeface="+mj-lt"/>
              </a:rPr>
              <a:t>forhold</a:t>
            </a:r>
          </a:p>
        </p:txBody>
      </p:sp>
      <p:sp>
        <p:nvSpPr>
          <p:cNvPr id="21" name="Rektangel 20">
            <a:extLst>
              <a:ext uri="{FF2B5EF4-FFF2-40B4-BE49-F238E27FC236}">
                <a16:creationId xmlns:a16="http://schemas.microsoft.com/office/drawing/2014/main" id="{A9F90D57-2362-35AF-71BF-967FDAB354D2}"/>
              </a:ext>
            </a:extLst>
          </p:cNvPr>
          <p:cNvSpPr/>
          <p:nvPr/>
        </p:nvSpPr>
        <p:spPr>
          <a:xfrm>
            <a:off x="9001049" y="2857967"/>
            <a:ext cx="402336" cy="3953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bg1"/>
                </a:solidFill>
              </a:rPr>
              <a:t>S</a:t>
            </a:r>
          </a:p>
        </p:txBody>
      </p:sp>
      <p:sp>
        <p:nvSpPr>
          <p:cNvPr id="22" name="Rektangel 21">
            <a:extLst>
              <a:ext uri="{FF2B5EF4-FFF2-40B4-BE49-F238E27FC236}">
                <a16:creationId xmlns:a16="http://schemas.microsoft.com/office/drawing/2014/main" id="{CDCB54A8-2F3F-EB0D-26E2-CA485BF1A05E}"/>
              </a:ext>
            </a:extLst>
          </p:cNvPr>
          <p:cNvSpPr/>
          <p:nvPr/>
        </p:nvSpPr>
        <p:spPr>
          <a:xfrm>
            <a:off x="9493662" y="2864615"/>
            <a:ext cx="402336" cy="3953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bg1"/>
                </a:solidFill>
              </a:rPr>
              <a:t>W</a:t>
            </a:r>
          </a:p>
        </p:txBody>
      </p:sp>
      <p:sp>
        <p:nvSpPr>
          <p:cNvPr id="23" name="Rektangel 22">
            <a:extLst>
              <a:ext uri="{FF2B5EF4-FFF2-40B4-BE49-F238E27FC236}">
                <a16:creationId xmlns:a16="http://schemas.microsoft.com/office/drawing/2014/main" id="{32FE8F26-81FE-BF0A-93DE-A701D1A6F9EF}"/>
              </a:ext>
            </a:extLst>
          </p:cNvPr>
          <p:cNvSpPr/>
          <p:nvPr/>
        </p:nvSpPr>
        <p:spPr>
          <a:xfrm>
            <a:off x="9001049" y="4256012"/>
            <a:ext cx="402336" cy="3953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bg1"/>
                </a:solidFill>
              </a:rPr>
              <a:t>O</a:t>
            </a:r>
          </a:p>
        </p:txBody>
      </p:sp>
      <p:sp>
        <p:nvSpPr>
          <p:cNvPr id="24" name="Rektangel 23">
            <a:extLst>
              <a:ext uri="{FF2B5EF4-FFF2-40B4-BE49-F238E27FC236}">
                <a16:creationId xmlns:a16="http://schemas.microsoft.com/office/drawing/2014/main" id="{DB386D30-8767-15B3-490A-914B022EE33A}"/>
              </a:ext>
            </a:extLst>
          </p:cNvPr>
          <p:cNvSpPr/>
          <p:nvPr/>
        </p:nvSpPr>
        <p:spPr>
          <a:xfrm>
            <a:off x="9485400" y="4256012"/>
            <a:ext cx="402336" cy="3953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bg1"/>
                </a:solidFill>
              </a:rPr>
              <a:t>T</a:t>
            </a:r>
          </a:p>
        </p:txBody>
      </p:sp>
      <p:sp>
        <p:nvSpPr>
          <p:cNvPr id="25" name="Tekstfelt 24">
            <a:extLst>
              <a:ext uri="{FF2B5EF4-FFF2-40B4-BE49-F238E27FC236}">
                <a16:creationId xmlns:a16="http://schemas.microsoft.com/office/drawing/2014/main" id="{BD8BF735-1F38-FC09-6F6D-387A50BEB800}"/>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353114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593BA-CD00-DF32-B17F-89554B949FD8}"/>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2E43DE8B-A062-5F21-3733-31ECECD86367}"/>
              </a:ext>
            </a:extLst>
          </p:cNvPr>
          <p:cNvSpPr>
            <a:spLocks noGrp="1"/>
          </p:cNvSpPr>
          <p:nvPr>
            <p:ph idx="1"/>
          </p:nvPr>
        </p:nvSpPr>
        <p:spPr>
          <a:xfrm>
            <a:off x="815856" y="1939032"/>
            <a:ext cx="10151209" cy="4224337"/>
          </a:xfrm>
        </p:spPr>
        <p:txBody>
          <a:bodyPr/>
          <a:lstStyle/>
          <a:p>
            <a:pPr marL="0" indent="0">
              <a:lnSpc>
                <a:spcPct val="100000"/>
              </a:lnSpc>
              <a:buNone/>
            </a:pPr>
            <a:r>
              <a:rPr lang="da-DK" sz="1200" b="1" dirty="0"/>
              <a:t>Beslutninger om tiltag og videre drøftelser</a:t>
            </a:r>
          </a:p>
          <a:p>
            <a:pPr>
              <a:lnSpc>
                <a:spcPct val="100000"/>
              </a:lnSpc>
            </a:pPr>
            <a:r>
              <a:rPr lang="da-DK" sz="1200" dirty="0"/>
              <a:t>Hvilke tiltag er der behov for at igangsætte med henblik på at etablere et fyldestgørende grundlag for beslutninger om samarbejde, sammenlægning eller udspaltning?</a:t>
            </a:r>
          </a:p>
          <a:p>
            <a:pPr>
              <a:lnSpc>
                <a:spcPct val="100000"/>
              </a:lnSpc>
            </a:pPr>
            <a:r>
              <a:rPr lang="da-DK" sz="1200" dirty="0"/>
              <a:t>Hvilke supplerende drøftelser er der behov for at have i bestyrelsen, evt. med ekstern kvalificering?</a:t>
            </a:r>
          </a:p>
          <a:p>
            <a:pPr marL="0" indent="0">
              <a:lnSpc>
                <a:spcPct val="100000"/>
              </a:lnSpc>
              <a:buNone/>
            </a:pPr>
            <a:r>
              <a:rPr lang="da-DK" sz="1200" b="1" dirty="0"/>
              <a:t>Mulig tematisering af tiltag</a:t>
            </a:r>
          </a:p>
          <a:p>
            <a:pPr>
              <a:lnSpc>
                <a:spcPct val="100000"/>
              </a:lnSpc>
            </a:pPr>
            <a:r>
              <a:rPr lang="da-DK" sz="1200" dirty="0"/>
              <a:t>Organisering</a:t>
            </a:r>
          </a:p>
          <a:p>
            <a:pPr>
              <a:lnSpc>
                <a:spcPct val="100000"/>
              </a:lnSpc>
            </a:pPr>
            <a:r>
              <a:rPr lang="da-DK" sz="1200" dirty="0"/>
              <a:t>Ekstern dialog og samarbejde</a:t>
            </a:r>
          </a:p>
          <a:p>
            <a:pPr>
              <a:lnSpc>
                <a:spcPct val="100000"/>
              </a:lnSpc>
            </a:pPr>
            <a:r>
              <a:rPr lang="da-DK" sz="1200" dirty="0"/>
              <a:t>Opdyrkning af viden og data</a:t>
            </a:r>
          </a:p>
          <a:p>
            <a:pPr>
              <a:lnSpc>
                <a:spcPct val="100000"/>
              </a:lnSpc>
            </a:pPr>
            <a:r>
              <a:rPr lang="da-DK" sz="1200" dirty="0"/>
              <a:t>Kommunikation</a:t>
            </a:r>
          </a:p>
          <a:p>
            <a:pPr>
              <a:lnSpc>
                <a:spcPct val="100000"/>
              </a:lnSpc>
            </a:pPr>
            <a:r>
              <a:rPr lang="da-DK" sz="1200" dirty="0"/>
              <a:t>Økonomi</a:t>
            </a:r>
          </a:p>
          <a:p>
            <a:pPr>
              <a:lnSpc>
                <a:spcPct val="100000"/>
              </a:lnSpc>
            </a:pPr>
            <a:r>
              <a:rPr lang="da-DK" sz="1200" dirty="0"/>
              <a:t>Implementering</a:t>
            </a:r>
          </a:p>
          <a:p>
            <a:pPr>
              <a:lnSpc>
                <a:spcPct val="100000"/>
              </a:lnSpc>
            </a:pPr>
            <a:r>
              <a:rPr lang="da-DK" sz="1200" dirty="0"/>
              <a:t>Etc.</a:t>
            </a:r>
          </a:p>
          <a:p>
            <a:pPr marL="0" indent="0">
              <a:lnSpc>
                <a:spcPct val="100000"/>
              </a:lnSpc>
              <a:buNone/>
            </a:pPr>
            <a:r>
              <a:rPr lang="da-DK" sz="1200" b="1" dirty="0"/>
              <a:t>Nye tiltag i forhold til eksisterende strategi</a:t>
            </a:r>
          </a:p>
          <a:p>
            <a:pPr>
              <a:lnSpc>
                <a:spcPct val="100000"/>
              </a:lnSpc>
            </a:pPr>
            <a:r>
              <a:rPr lang="da-DK" sz="1200" dirty="0"/>
              <a:t>Hvilken betydning kan tiltag, der skal styrke institutionens position i et nyt institutionslandskab have for allerede eksisterende strategiske indsatsområder?</a:t>
            </a:r>
          </a:p>
          <a:p>
            <a:pPr>
              <a:lnSpc>
                <a:spcPct val="100000"/>
              </a:lnSpc>
            </a:pPr>
            <a:r>
              <a:rPr lang="da-DK" sz="1200" dirty="0"/>
              <a:t>Hvor er der behov for at prioritere mellem strategiske indsatser for at arbejde målrettet?</a:t>
            </a:r>
          </a:p>
          <a:p>
            <a:pPr marL="0" indent="0">
              <a:buNone/>
            </a:pPr>
            <a:endParaRPr lang="da-DK" sz="1100" dirty="0"/>
          </a:p>
        </p:txBody>
      </p:sp>
      <p:sp>
        <p:nvSpPr>
          <p:cNvPr id="3" name="Pladsholder til slidenummer 2">
            <a:extLst>
              <a:ext uri="{FF2B5EF4-FFF2-40B4-BE49-F238E27FC236}">
                <a16:creationId xmlns:a16="http://schemas.microsoft.com/office/drawing/2014/main" id="{7CA41D58-28BD-204A-48CF-BC1D4D2E63E6}"/>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25</a:t>
            </a:fld>
            <a:endParaRPr lang="da-DK" dirty="0"/>
          </a:p>
        </p:txBody>
      </p:sp>
      <p:sp>
        <p:nvSpPr>
          <p:cNvPr id="4" name="Titel 3">
            <a:extLst>
              <a:ext uri="{FF2B5EF4-FFF2-40B4-BE49-F238E27FC236}">
                <a16:creationId xmlns:a16="http://schemas.microsoft.com/office/drawing/2014/main" id="{C315D9D7-6CA4-B25A-A0F6-91F6482D7AD1}"/>
              </a:ext>
            </a:extLst>
          </p:cNvPr>
          <p:cNvSpPr>
            <a:spLocks noGrp="1"/>
          </p:cNvSpPr>
          <p:nvPr>
            <p:ph type="title"/>
          </p:nvPr>
        </p:nvSpPr>
        <p:spPr>
          <a:xfrm>
            <a:off x="838200" y="811892"/>
            <a:ext cx="10515600" cy="1325563"/>
          </a:xfrm>
        </p:spPr>
        <p:txBody>
          <a:bodyPr/>
          <a:lstStyle/>
          <a:p>
            <a:r>
              <a:rPr lang="da-DK" dirty="0"/>
              <a:t>Forslag til forberedelse</a:t>
            </a:r>
          </a:p>
        </p:txBody>
      </p:sp>
      <p:sp>
        <p:nvSpPr>
          <p:cNvPr id="5" name="Rektangel 4">
            <a:extLst>
              <a:ext uri="{FF2B5EF4-FFF2-40B4-BE49-F238E27FC236}">
                <a16:creationId xmlns:a16="http://schemas.microsoft.com/office/drawing/2014/main" id="{1694E4AA-8E9F-24F6-02C2-285633C13E80}"/>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B8BCF4BE-ADA9-5382-3A52-B9058027D517}"/>
              </a:ext>
            </a:extLst>
          </p:cNvPr>
          <p:cNvSpPr txBox="1"/>
          <p:nvPr/>
        </p:nvSpPr>
        <p:spPr>
          <a:xfrm>
            <a:off x="733168" y="166438"/>
            <a:ext cx="808955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4: Beslutninger om næste skridt</a:t>
            </a:r>
          </a:p>
        </p:txBody>
      </p:sp>
      <p:cxnSp>
        <p:nvCxnSpPr>
          <p:cNvPr id="2" name="Lige forbindelse 1">
            <a:extLst>
              <a:ext uri="{FF2B5EF4-FFF2-40B4-BE49-F238E27FC236}">
                <a16:creationId xmlns:a16="http://schemas.microsoft.com/office/drawing/2014/main" id="{A1D793E3-B515-4D72-CC9B-585F2B8DBC0B}"/>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C2E50526-22A6-03D3-CFBC-F6BD2405D570}"/>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7858C2D2-38D8-50C9-8BD0-0DC197BF411C}"/>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3DE8BC07-7FD9-CD8C-7531-92A209DB5386}"/>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0E279733-B2EF-03C9-3713-8EF5101B58B0}"/>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4</a:t>
            </a:r>
          </a:p>
        </p:txBody>
      </p:sp>
      <p:sp>
        <p:nvSpPr>
          <p:cNvPr id="12" name="Ellipse 11">
            <a:extLst>
              <a:ext uri="{FF2B5EF4-FFF2-40B4-BE49-F238E27FC236}">
                <a16:creationId xmlns:a16="http://schemas.microsoft.com/office/drawing/2014/main" id="{EAC5C484-6CAA-D0F4-3229-C66A951AF781}"/>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3" name="Tekstfelt 12">
            <a:extLst>
              <a:ext uri="{FF2B5EF4-FFF2-40B4-BE49-F238E27FC236}">
                <a16:creationId xmlns:a16="http://schemas.microsoft.com/office/drawing/2014/main" id="{9A702932-F855-324D-53B2-CCDAF7735EAE}"/>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625340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175B7-3B59-8A3F-00F9-25DE2879327E}"/>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6CEDA1-37D1-4F1E-121D-832ED40FC707}"/>
              </a:ext>
            </a:extLst>
          </p:cNvPr>
          <p:cNvSpPr>
            <a:spLocks noGrp="1"/>
          </p:cNvSpPr>
          <p:nvPr>
            <p:ph type="sldNum" sz="quarter" idx="12"/>
          </p:nvPr>
        </p:nvSpPr>
        <p:spPr>
          <a:xfrm>
            <a:off x="11595059" y="171922"/>
            <a:ext cx="449369" cy="365125"/>
          </a:xfrm>
        </p:spPr>
        <p:txBody>
          <a:bodyPr/>
          <a:lstStyle/>
          <a:p>
            <a:fld id="{7F9B5563-22A4-2C49-971F-DF74FD805A99}" type="slidenum">
              <a:rPr lang="da-DK" smtClean="0"/>
              <a:pPr/>
              <a:t>26</a:t>
            </a:fld>
            <a:endParaRPr lang="da-DK" dirty="0"/>
          </a:p>
        </p:txBody>
      </p:sp>
      <p:sp>
        <p:nvSpPr>
          <p:cNvPr id="4" name="Titel 3">
            <a:extLst>
              <a:ext uri="{FF2B5EF4-FFF2-40B4-BE49-F238E27FC236}">
                <a16:creationId xmlns:a16="http://schemas.microsoft.com/office/drawing/2014/main" id="{EDF266D0-ED41-7868-4083-4A673C84EEFD}"/>
              </a:ext>
            </a:extLst>
          </p:cNvPr>
          <p:cNvSpPr>
            <a:spLocks noGrp="1"/>
          </p:cNvSpPr>
          <p:nvPr>
            <p:ph type="title"/>
          </p:nvPr>
        </p:nvSpPr>
        <p:spPr/>
        <p:txBody>
          <a:bodyPr/>
          <a:lstStyle/>
          <a:p>
            <a:r>
              <a:rPr lang="da-DK" sz="4000" dirty="0"/>
              <a:t>Beslutninger om næste skridt</a:t>
            </a:r>
          </a:p>
        </p:txBody>
      </p:sp>
      <p:sp>
        <p:nvSpPr>
          <p:cNvPr id="5" name="Rektangel 4">
            <a:extLst>
              <a:ext uri="{FF2B5EF4-FFF2-40B4-BE49-F238E27FC236}">
                <a16:creationId xmlns:a16="http://schemas.microsoft.com/office/drawing/2014/main" id="{C6887A8B-5112-D6F0-17A2-1FF5BD0D053B}"/>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2" name="Pladsholder til indhold 1">
            <a:extLst>
              <a:ext uri="{FF2B5EF4-FFF2-40B4-BE49-F238E27FC236}">
                <a16:creationId xmlns:a16="http://schemas.microsoft.com/office/drawing/2014/main" id="{F8A48DF6-CC32-40E2-D67F-C5365EE79751}"/>
              </a:ext>
            </a:extLst>
          </p:cNvPr>
          <p:cNvGraphicFramePr>
            <a:graphicFrameLocks noGrp="1"/>
          </p:cNvGraphicFramePr>
          <p:nvPr>
            <p:ph idx="1"/>
            <p:extLst>
              <p:ext uri="{D42A27DB-BD31-4B8C-83A1-F6EECF244321}">
                <p14:modId xmlns:p14="http://schemas.microsoft.com/office/powerpoint/2010/main" val="3556883887"/>
              </p:ext>
            </p:extLst>
          </p:nvPr>
        </p:nvGraphicFramePr>
        <p:xfrm>
          <a:off x="838200" y="2137455"/>
          <a:ext cx="10515600" cy="3815080"/>
        </p:xfrm>
        <a:graphic>
          <a:graphicData uri="http://schemas.openxmlformats.org/drawingml/2006/table">
            <a:tbl>
              <a:tblPr firstRow="1" bandRow="1">
                <a:tableStyleId>{2D5ABB26-0587-4C30-8999-92F81FD0307C}</a:tableStyleId>
              </a:tblPr>
              <a:tblGrid>
                <a:gridCol w="3305432">
                  <a:extLst>
                    <a:ext uri="{9D8B030D-6E8A-4147-A177-3AD203B41FA5}">
                      <a16:colId xmlns:a16="http://schemas.microsoft.com/office/drawing/2014/main" val="2706778626"/>
                    </a:ext>
                  </a:extLst>
                </a:gridCol>
                <a:gridCol w="7210168">
                  <a:extLst>
                    <a:ext uri="{9D8B030D-6E8A-4147-A177-3AD203B41FA5}">
                      <a16:colId xmlns:a16="http://schemas.microsoft.com/office/drawing/2014/main" val="1064245292"/>
                    </a:ext>
                  </a:extLst>
                </a:gridCol>
              </a:tblGrid>
              <a:tr h="370840">
                <a:tc>
                  <a:txBody>
                    <a:bodyPr/>
                    <a:lstStyle/>
                    <a:p>
                      <a:r>
                        <a:rPr lang="da-DK" sz="1600" dirty="0">
                          <a:latin typeface="Trebuchet MS" panose="020B0603020202020204" pitchFamily="34" charset="0"/>
                        </a:rPr>
                        <a:t>Formål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a-DK" sz="1600" dirty="0">
                          <a:latin typeface="Trebuchet MS" panose="020B0603020202020204" pitchFamily="34" charset="0"/>
                        </a:rPr>
                        <a:t>Bestyrelsen taler om og beslutter, hvordan og hvornår der skal følges op på de igangsatte tiltag. Bestyrelsen taler desuden om, hvordan bestyrelsen selv kan understøtte fremdrift i processen.</a:t>
                      </a:r>
                    </a:p>
                    <a:p>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962775"/>
                  </a:ext>
                </a:extLst>
              </a:tr>
              <a:tr h="370840">
                <a:tc>
                  <a:txBody>
                    <a:bodyPr/>
                    <a:lstStyle/>
                    <a:p>
                      <a:r>
                        <a:rPr lang="da-DK" sz="1600" dirty="0">
                          <a:latin typeface="Trebuchet MS" panose="020B0603020202020204" pitchFamily="34" charset="0"/>
                        </a:rPr>
                        <a:t>Drøftelsen kan bl.a. handle om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Opfølgningsproces, herunder løbende justeringer</a:t>
                      </a:r>
                    </a:p>
                    <a:p>
                      <a:pPr marL="285750" indent="-285750">
                        <a:buFont typeface="Arial" panose="020B0604020202020204" pitchFamily="34" charset="0"/>
                        <a:buChar char="•"/>
                      </a:pPr>
                      <a:r>
                        <a:rPr lang="da-DK" sz="1600" dirty="0">
                          <a:latin typeface="Trebuchet MS" panose="020B0603020202020204" pitchFamily="34" charset="0"/>
                        </a:rPr>
                        <a:t>Formulering af succeskriterier</a:t>
                      </a:r>
                    </a:p>
                    <a:p>
                      <a:pPr marL="285750" indent="-285750">
                        <a:buFont typeface="Arial" panose="020B0604020202020204" pitchFamily="34" charset="0"/>
                        <a:buChar char="•"/>
                      </a:pPr>
                      <a:r>
                        <a:rPr lang="da-DK" sz="1600" dirty="0">
                          <a:latin typeface="Trebuchet MS" panose="020B0603020202020204" pitchFamily="34" charset="0"/>
                        </a:rPr>
                        <a:t>Samarbejde mellem ledelse og bestyrelse</a:t>
                      </a:r>
                    </a:p>
                    <a:p>
                      <a:pPr marL="285750" indent="-285750">
                        <a:buFont typeface="Arial" panose="020B0604020202020204" pitchFamily="34" charset="0"/>
                        <a:buChar char="•"/>
                      </a:pPr>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377343"/>
                  </a:ext>
                </a:extLst>
              </a:tr>
              <a:tr h="370840">
                <a:tc>
                  <a:txBody>
                    <a:bodyPr/>
                    <a:lstStyle/>
                    <a:p>
                      <a:r>
                        <a:rPr lang="da-DK" sz="1600" dirty="0">
                          <a:latin typeface="Trebuchet MS" panose="020B0603020202020204" pitchFamily="34" charset="0"/>
                        </a:rPr>
                        <a:t>Spørgsmål til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a-DK" sz="1600" dirty="0">
                          <a:latin typeface="Trebuchet MS" panose="020B0603020202020204" pitchFamily="34" charset="0"/>
                        </a:rPr>
                        <a:t>Hvornår og hvordan ønsker bestyrelsen at følge op på de tiltag, der er igangsat?</a:t>
                      </a:r>
                    </a:p>
                    <a:p>
                      <a:pPr marL="285750" indent="-285750">
                        <a:buFont typeface="Arial" panose="020B0604020202020204" pitchFamily="34" charset="0"/>
                        <a:buChar char="•"/>
                      </a:pPr>
                      <a:r>
                        <a:rPr lang="da-DK" sz="1600" dirty="0">
                          <a:latin typeface="Trebuchet MS" panose="020B0603020202020204" pitchFamily="34" charset="0"/>
                        </a:rPr>
                        <a:t>Hvornår er der tale om, at tiltagene er gennemført med succes? </a:t>
                      </a:r>
                    </a:p>
                    <a:p>
                      <a:pPr marL="285750" indent="-285750">
                        <a:buFont typeface="Arial" panose="020B0604020202020204" pitchFamily="34" charset="0"/>
                        <a:buChar char="•"/>
                      </a:pPr>
                      <a:r>
                        <a:rPr lang="da-DK" sz="1600" dirty="0">
                          <a:latin typeface="Trebuchet MS" panose="020B0603020202020204" pitchFamily="34" charset="0"/>
                        </a:rPr>
                        <a:t>Hvordan kan bestyrelsen bidrage til løbende fremdrift i processen?</a:t>
                      </a:r>
                    </a:p>
                    <a:p>
                      <a:pPr marL="285750" indent="-285750">
                        <a:buFont typeface="Arial" panose="020B0604020202020204" pitchFamily="34" charset="0"/>
                        <a:buChar char="•"/>
                      </a:pPr>
                      <a:endParaRPr lang="da-DK" sz="1600" dirty="0">
                        <a:latin typeface="Trebuchet MS" panose="020B0603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5105644"/>
                  </a:ext>
                </a:extLst>
              </a:tr>
              <a:tr h="370840">
                <a:tc>
                  <a:txBody>
                    <a:bodyPr/>
                    <a:lstStyle/>
                    <a:p>
                      <a:r>
                        <a:rPr lang="da-DK" sz="1600" dirty="0">
                          <a:latin typeface="Trebuchet MS" panose="020B0603020202020204" pitchFamily="34" charset="0"/>
                        </a:rPr>
                        <a:t>Output fra drøftelse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Trebuchet MS" panose="020B0603020202020204" pitchFamily="34" charset="0"/>
                        </a:rPr>
                        <a:t>Plan for strategisk opfølgning på indsatser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15700005"/>
                  </a:ext>
                </a:extLst>
              </a:tr>
            </a:tbl>
          </a:graphicData>
        </a:graphic>
      </p:graphicFrame>
      <p:sp>
        <p:nvSpPr>
          <p:cNvPr id="6" name="Tekstfelt 5">
            <a:extLst>
              <a:ext uri="{FF2B5EF4-FFF2-40B4-BE49-F238E27FC236}">
                <a16:creationId xmlns:a16="http://schemas.microsoft.com/office/drawing/2014/main" id="{CD980F3F-AF5E-8DA1-8748-6315E8A2C8F5}"/>
              </a:ext>
            </a:extLst>
          </p:cNvPr>
          <p:cNvSpPr txBox="1"/>
          <p:nvPr/>
        </p:nvSpPr>
        <p:spPr>
          <a:xfrm>
            <a:off x="733168" y="166438"/>
            <a:ext cx="2907956" cy="369332"/>
          </a:xfrm>
          <a:prstGeom prst="rect">
            <a:avLst/>
          </a:prstGeom>
          <a:noFill/>
        </p:spPr>
        <p:txBody>
          <a:bodyPr wrap="square" rtlCol="0">
            <a:spAutoFit/>
          </a:bodyPr>
          <a:lstStyle/>
          <a:p>
            <a:r>
              <a:rPr lang="da-DK" b="1" dirty="0">
                <a:solidFill>
                  <a:srgbClr val="788A2A"/>
                </a:solidFill>
                <a:latin typeface="Trebuchet MS" panose="020B0603020202020204" pitchFamily="34" charset="0"/>
              </a:rPr>
              <a:t>Drøftelse af tema 5</a:t>
            </a:r>
          </a:p>
        </p:txBody>
      </p:sp>
      <p:cxnSp>
        <p:nvCxnSpPr>
          <p:cNvPr id="7" name="Lige forbindelse 6">
            <a:extLst>
              <a:ext uri="{FF2B5EF4-FFF2-40B4-BE49-F238E27FC236}">
                <a16:creationId xmlns:a16="http://schemas.microsoft.com/office/drawing/2014/main" id="{F451D09B-8551-905B-99C5-651D8730B854}"/>
              </a:ext>
            </a:extLst>
          </p:cNvPr>
          <p:cNvCxnSpPr>
            <a:cxnSpLocks/>
          </p:cNvCxnSpPr>
          <p:nvPr/>
        </p:nvCxnSpPr>
        <p:spPr>
          <a:xfrm>
            <a:off x="10271160" y="811892"/>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55120FEF-A294-0669-3DF5-E76C6EAE4A2C}"/>
              </a:ext>
            </a:extLst>
          </p:cNvPr>
          <p:cNvSpPr/>
          <p:nvPr/>
        </p:nvSpPr>
        <p:spPr>
          <a:xfrm>
            <a:off x="10367964"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F68CE78B-B450-71A5-222E-525D7913B8EB}"/>
              </a:ext>
            </a:extLst>
          </p:cNvPr>
          <p:cNvSpPr/>
          <p:nvPr/>
        </p:nvSpPr>
        <p:spPr>
          <a:xfrm>
            <a:off x="10732355"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CDE45862-842C-6D04-CF0C-789660011887}"/>
              </a:ext>
            </a:extLst>
          </p:cNvPr>
          <p:cNvSpPr/>
          <p:nvPr/>
        </p:nvSpPr>
        <p:spPr>
          <a:xfrm>
            <a:off x="11096746"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A475588D-C54E-55B8-9BEB-BBB1F5C73780}"/>
              </a:ext>
            </a:extLst>
          </p:cNvPr>
          <p:cNvSpPr/>
          <p:nvPr/>
        </p:nvSpPr>
        <p:spPr>
          <a:xfrm>
            <a:off x="11461137"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5F1FDA97-EABF-8C0B-76F4-2DEEC8194703}"/>
              </a:ext>
            </a:extLst>
          </p:cNvPr>
          <p:cNvSpPr/>
          <p:nvPr/>
        </p:nvSpPr>
        <p:spPr>
          <a:xfrm>
            <a:off x="11825528" y="702442"/>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5</a:t>
            </a:r>
          </a:p>
        </p:txBody>
      </p:sp>
      <p:sp>
        <p:nvSpPr>
          <p:cNvPr id="13" name="Tekstfelt 12">
            <a:extLst>
              <a:ext uri="{FF2B5EF4-FFF2-40B4-BE49-F238E27FC236}">
                <a16:creationId xmlns:a16="http://schemas.microsoft.com/office/drawing/2014/main" id="{9EF5DCCE-0173-9B14-4A74-22AAB7F37110}"/>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438476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C812F-4137-B068-975C-76E84D35324A}"/>
            </a:ext>
          </a:extLst>
        </p:cNvPr>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212AB245-1D04-2057-8E69-58CFF50E5957}"/>
              </a:ext>
            </a:extLst>
          </p:cNvPr>
          <p:cNvSpPr>
            <a:spLocks noGrp="1"/>
          </p:cNvSpPr>
          <p:nvPr>
            <p:ph idx="1"/>
          </p:nvPr>
        </p:nvSpPr>
        <p:spPr>
          <a:xfrm>
            <a:off x="815855" y="2136775"/>
            <a:ext cx="10661091" cy="4224337"/>
          </a:xfrm>
        </p:spPr>
        <p:txBody>
          <a:bodyPr/>
          <a:lstStyle/>
          <a:p>
            <a:pPr marL="0" indent="0">
              <a:buNone/>
            </a:pPr>
            <a:r>
              <a:rPr lang="da-DK" sz="1400" b="1" dirty="0"/>
              <a:t>Opfølgning og justering</a:t>
            </a:r>
          </a:p>
          <a:p>
            <a:r>
              <a:rPr lang="da-DK" sz="1400" dirty="0"/>
              <a:t>Hvad kendetegner et fyldestgørende grundlag for de beslutninger, der skal træffes fremadrettet?</a:t>
            </a:r>
          </a:p>
          <a:p>
            <a:r>
              <a:rPr lang="da-DK" sz="1400" dirty="0"/>
              <a:t>Hvornår skal hvilke beslutninger træffes af bestyrelsen for at sikre fremdrift i processen?</a:t>
            </a:r>
          </a:p>
          <a:p>
            <a:r>
              <a:rPr lang="da-DK" sz="1400" dirty="0"/>
              <a:t>I hvilke tilfælde bør de igangsatte tiltag justeres eller suppleres, og med hvilken grad af involvering af bestyrelsen?</a:t>
            </a:r>
          </a:p>
          <a:p>
            <a:pPr marL="0" indent="0">
              <a:buNone/>
            </a:pPr>
            <a:endParaRPr lang="da-DK" sz="1400" dirty="0"/>
          </a:p>
          <a:p>
            <a:pPr marL="0" indent="0">
              <a:buNone/>
            </a:pPr>
            <a:r>
              <a:rPr lang="da-DK" sz="1400" b="1" dirty="0"/>
              <a:t>Succeskriterier</a:t>
            </a:r>
          </a:p>
          <a:p>
            <a:r>
              <a:rPr lang="da-DK" sz="1400" dirty="0"/>
              <a:t>Hvad er hhv. formål og succeskriterier for de tiltag, der igangsættes?</a:t>
            </a:r>
          </a:p>
          <a:p>
            <a:r>
              <a:rPr lang="da-DK" sz="1400" dirty="0"/>
              <a:t>Hvilke tiltag har en afklarende karakter forud for beslutninger, der skal træffes fremadrettet?</a:t>
            </a:r>
          </a:p>
          <a:p>
            <a:pPr marL="0" indent="0">
              <a:buNone/>
            </a:pPr>
            <a:endParaRPr lang="da-DK" sz="1400" dirty="0"/>
          </a:p>
          <a:p>
            <a:pPr marL="0" indent="0">
              <a:buNone/>
            </a:pPr>
            <a:r>
              <a:rPr lang="da-DK" sz="1400" b="1" dirty="0"/>
              <a:t>Plan for strategisk opfølgning</a:t>
            </a:r>
          </a:p>
          <a:p>
            <a:r>
              <a:rPr lang="da-DK" sz="1400" dirty="0"/>
              <a:t>På hvilke møder med bestyrelsen skal opfølgning drøftes og hvordan?</a:t>
            </a:r>
          </a:p>
          <a:p>
            <a:r>
              <a:rPr lang="da-DK" sz="1400" dirty="0"/>
              <a:t>Hvordan kan opfølgning på det strategiske arbejde vedr. institutionens omstilling til nyt institutionslandskab integreres på en hensigtsmæssig måde i det yderligere samarbejde med bestyrelsen?</a:t>
            </a:r>
          </a:p>
          <a:p>
            <a:pPr marL="0" indent="0">
              <a:buNone/>
            </a:pPr>
            <a:endParaRPr lang="da-DK" sz="1100" dirty="0"/>
          </a:p>
        </p:txBody>
      </p:sp>
      <p:sp>
        <p:nvSpPr>
          <p:cNvPr id="3" name="Pladsholder til slidenummer 2">
            <a:extLst>
              <a:ext uri="{FF2B5EF4-FFF2-40B4-BE49-F238E27FC236}">
                <a16:creationId xmlns:a16="http://schemas.microsoft.com/office/drawing/2014/main" id="{FFCCB1DB-5516-F473-2998-F03B1C1E8020}"/>
              </a:ext>
            </a:extLst>
          </p:cNvPr>
          <p:cNvSpPr>
            <a:spLocks noGrp="1"/>
          </p:cNvSpPr>
          <p:nvPr>
            <p:ph type="sldNum" sz="quarter" idx="12"/>
          </p:nvPr>
        </p:nvSpPr>
        <p:spPr>
          <a:xfrm>
            <a:off x="11610109" y="166438"/>
            <a:ext cx="449369" cy="365125"/>
          </a:xfrm>
        </p:spPr>
        <p:txBody>
          <a:bodyPr/>
          <a:lstStyle/>
          <a:p>
            <a:fld id="{7F9B5563-22A4-2C49-971F-DF74FD805A99}" type="slidenum">
              <a:rPr lang="da-DK" smtClean="0"/>
              <a:pPr/>
              <a:t>27</a:t>
            </a:fld>
            <a:endParaRPr lang="da-DK" dirty="0"/>
          </a:p>
        </p:txBody>
      </p:sp>
      <p:sp>
        <p:nvSpPr>
          <p:cNvPr id="4" name="Titel 3">
            <a:extLst>
              <a:ext uri="{FF2B5EF4-FFF2-40B4-BE49-F238E27FC236}">
                <a16:creationId xmlns:a16="http://schemas.microsoft.com/office/drawing/2014/main" id="{6AE645D4-14D9-92C2-21B7-76125E14BDCD}"/>
              </a:ext>
            </a:extLst>
          </p:cNvPr>
          <p:cNvSpPr>
            <a:spLocks noGrp="1"/>
          </p:cNvSpPr>
          <p:nvPr>
            <p:ph type="title"/>
          </p:nvPr>
        </p:nvSpPr>
        <p:spPr>
          <a:xfrm>
            <a:off x="838200" y="811892"/>
            <a:ext cx="10515600" cy="1325563"/>
          </a:xfrm>
        </p:spPr>
        <p:txBody>
          <a:bodyPr/>
          <a:lstStyle/>
          <a:p>
            <a:r>
              <a:rPr lang="da-DK" dirty="0"/>
              <a:t>Forslag til forberedelse</a:t>
            </a:r>
          </a:p>
        </p:txBody>
      </p:sp>
      <p:sp>
        <p:nvSpPr>
          <p:cNvPr id="5" name="Rektangel 4">
            <a:extLst>
              <a:ext uri="{FF2B5EF4-FFF2-40B4-BE49-F238E27FC236}">
                <a16:creationId xmlns:a16="http://schemas.microsoft.com/office/drawing/2014/main" id="{2A0FF015-298E-ACAF-08CC-C64268A0AE6C}"/>
              </a:ext>
            </a:extLst>
          </p:cNvPr>
          <p:cNvSpPr/>
          <p:nvPr/>
        </p:nvSpPr>
        <p:spPr>
          <a:xfrm>
            <a:off x="0" y="0"/>
            <a:ext cx="449369" cy="6858000"/>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284B2D79-9FE7-3E1B-F38A-AD8CDDECCC8B}"/>
              </a:ext>
            </a:extLst>
          </p:cNvPr>
          <p:cNvSpPr txBox="1"/>
          <p:nvPr/>
        </p:nvSpPr>
        <p:spPr>
          <a:xfrm>
            <a:off x="733168" y="166438"/>
            <a:ext cx="8089556" cy="369332"/>
          </a:xfrm>
          <a:prstGeom prst="rect">
            <a:avLst/>
          </a:prstGeom>
          <a:noFill/>
        </p:spPr>
        <p:txBody>
          <a:bodyPr wrap="square" rtlCol="0">
            <a:spAutoFit/>
          </a:bodyPr>
          <a:lstStyle/>
          <a:p>
            <a:r>
              <a:rPr lang="da-DK" b="1" dirty="0">
                <a:solidFill>
                  <a:schemeClr val="bg2">
                    <a:lumMod val="75000"/>
                  </a:schemeClr>
                </a:solidFill>
                <a:latin typeface="Trebuchet MS" panose="020B0603020202020204" pitchFamily="34" charset="0"/>
              </a:rPr>
              <a:t>Tema 5: Opfølgning og fremdrift</a:t>
            </a:r>
          </a:p>
        </p:txBody>
      </p:sp>
      <p:cxnSp>
        <p:nvCxnSpPr>
          <p:cNvPr id="2" name="Lige forbindelse 1">
            <a:extLst>
              <a:ext uri="{FF2B5EF4-FFF2-40B4-BE49-F238E27FC236}">
                <a16:creationId xmlns:a16="http://schemas.microsoft.com/office/drawing/2014/main" id="{920BFD11-EE03-DFA4-7014-0F0189D7E447}"/>
              </a:ext>
            </a:extLst>
          </p:cNvPr>
          <p:cNvCxnSpPr>
            <a:cxnSpLocks/>
          </p:cNvCxnSpPr>
          <p:nvPr/>
        </p:nvCxnSpPr>
        <p:spPr>
          <a:xfrm>
            <a:off x="10286970" y="807256"/>
            <a:ext cx="187280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7D7BE238-6007-7F1B-6190-8AE269391055}"/>
              </a:ext>
            </a:extLst>
          </p:cNvPr>
          <p:cNvSpPr/>
          <p:nvPr/>
        </p:nvSpPr>
        <p:spPr>
          <a:xfrm>
            <a:off x="10383774"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9" name="Ellipse 8">
            <a:extLst>
              <a:ext uri="{FF2B5EF4-FFF2-40B4-BE49-F238E27FC236}">
                <a16:creationId xmlns:a16="http://schemas.microsoft.com/office/drawing/2014/main" id="{04F319FE-BD61-1857-AB98-4FD225DBC8A1}"/>
              </a:ext>
            </a:extLst>
          </p:cNvPr>
          <p:cNvSpPr/>
          <p:nvPr/>
        </p:nvSpPr>
        <p:spPr>
          <a:xfrm>
            <a:off x="10748165"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0" name="Ellipse 9">
            <a:extLst>
              <a:ext uri="{FF2B5EF4-FFF2-40B4-BE49-F238E27FC236}">
                <a16:creationId xmlns:a16="http://schemas.microsoft.com/office/drawing/2014/main" id="{DC46B076-08A1-C7C8-C8C7-FFF23E6BD294}"/>
              </a:ext>
            </a:extLst>
          </p:cNvPr>
          <p:cNvSpPr/>
          <p:nvPr/>
        </p:nvSpPr>
        <p:spPr>
          <a:xfrm>
            <a:off x="11112556"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1" name="Ellipse 10">
            <a:extLst>
              <a:ext uri="{FF2B5EF4-FFF2-40B4-BE49-F238E27FC236}">
                <a16:creationId xmlns:a16="http://schemas.microsoft.com/office/drawing/2014/main" id="{019BC0C4-BF76-3641-0027-BD55FFC7C43D}"/>
              </a:ext>
            </a:extLst>
          </p:cNvPr>
          <p:cNvSpPr/>
          <p:nvPr/>
        </p:nvSpPr>
        <p:spPr>
          <a:xfrm>
            <a:off x="11476947"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000" dirty="0">
              <a:solidFill>
                <a:schemeClr val="tx1"/>
              </a:solidFill>
              <a:latin typeface="+mj-lt"/>
            </a:endParaRPr>
          </a:p>
        </p:txBody>
      </p:sp>
      <p:sp>
        <p:nvSpPr>
          <p:cNvPr id="12" name="Ellipse 11">
            <a:extLst>
              <a:ext uri="{FF2B5EF4-FFF2-40B4-BE49-F238E27FC236}">
                <a16:creationId xmlns:a16="http://schemas.microsoft.com/office/drawing/2014/main" id="{38642628-158E-E242-D61A-B37F6B9E3788}"/>
              </a:ext>
            </a:extLst>
          </p:cNvPr>
          <p:cNvSpPr/>
          <p:nvPr/>
        </p:nvSpPr>
        <p:spPr>
          <a:xfrm>
            <a:off x="11841338" y="697806"/>
            <a:ext cx="218900" cy="2189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mj-lt"/>
              </a:rPr>
              <a:t>5</a:t>
            </a:r>
          </a:p>
        </p:txBody>
      </p:sp>
      <p:sp>
        <p:nvSpPr>
          <p:cNvPr id="13" name="Tekstfelt 12">
            <a:extLst>
              <a:ext uri="{FF2B5EF4-FFF2-40B4-BE49-F238E27FC236}">
                <a16:creationId xmlns:a16="http://schemas.microsoft.com/office/drawing/2014/main" id="{415BE530-DA5B-AACE-1F3F-51A08C3C4EB7}"/>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244947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892B7-9233-95C6-8FD6-F77F20D43C24}"/>
            </a:ext>
          </a:extLst>
        </p:cNvPr>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03FE764-523F-D693-9592-672CD8AA4620}"/>
              </a:ext>
            </a:extLst>
          </p:cNvPr>
          <p:cNvSpPr>
            <a:spLocks noGrp="1"/>
          </p:cNvSpPr>
          <p:nvPr>
            <p:ph type="sldNum" sz="quarter" idx="12"/>
          </p:nvPr>
        </p:nvSpPr>
        <p:spPr/>
        <p:txBody>
          <a:bodyPr/>
          <a:lstStyle/>
          <a:p>
            <a:fld id="{7F9B5563-22A4-2C49-971F-DF74FD805A99}" type="slidenum">
              <a:rPr lang="da-DK" smtClean="0"/>
              <a:pPr/>
              <a:t>28</a:t>
            </a:fld>
            <a:endParaRPr lang="da-DK" dirty="0"/>
          </a:p>
        </p:txBody>
      </p:sp>
      <p:sp>
        <p:nvSpPr>
          <p:cNvPr id="3" name="Titel 2">
            <a:extLst>
              <a:ext uri="{FF2B5EF4-FFF2-40B4-BE49-F238E27FC236}">
                <a16:creationId xmlns:a16="http://schemas.microsoft.com/office/drawing/2014/main" id="{92A56B3D-14D1-7ADF-F441-B1B779083E01}"/>
              </a:ext>
            </a:extLst>
          </p:cNvPr>
          <p:cNvSpPr>
            <a:spLocks noGrp="1"/>
          </p:cNvSpPr>
          <p:nvPr>
            <p:ph type="ctrTitle"/>
          </p:nvPr>
        </p:nvSpPr>
        <p:spPr/>
        <p:txBody>
          <a:bodyPr/>
          <a:lstStyle/>
          <a:p>
            <a:r>
              <a:rPr lang="da-DK" dirty="0"/>
              <a:t>Redskaber til brug for drøftelser</a:t>
            </a:r>
          </a:p>
        </p:txBody>
      </p:sp>
      <p:sp>
        <p:nvSpPr>
          <p:cNvPr id="4" name="Rektangel 3">
            <a:extLst>
              <a:ext uri="{FF2B5EF4-FFF2-40B4-BE49-F238E27FC236}">
                <a16:creationId xmlns:a16="http://schemas.microsoft.com/office/drawing/2014/main" id="{6D35F90B-1672-BE3E-D1AC-BC0B79A6F95A}"/>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B2E948DC-772F-FDA9-16F3-415F639192B3}"/>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4243814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9D0AD-9781-8BB2-3AF8-486EB3AA7A4E}"/>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B37198CA-8428-F8CA-B8E3-8752667648EF}"/>
              </a:ext>
            </a:extLst>
          </p:cNvPr>
          <p:cNvSpPr>
            <a:spLocks noGrp="1"/>
          </p:cNvSpPr>
          <p:nvPr>
            <p:ph type="sldNum" sz="quarter" idx="12"/>
          </p:nvPr>
        </p:nvSpPr>
        <p:spPr/>
        <p:txBody>
          <a:bodyPr/>
          <a:lstStyle/>
          <a:p>
            <a:fld id="{7F9B5563-22A4-2C49-971F-DF74FD805A99}" type="slidenum">
              <a:rPr lang="da-DK" smtClean="0"/>
              <a:pPr/>
              <a:t>29</a:t>
            </a:fld>
            <a:endParaRPr lang="da-DK" dirty="0"/>
          </a:p>
        </p:txBody>
      </p:sp>
      <p:sp>
        <p:nvSpPr>
          <p:cNvPr id="4" name="Titel 3">
            <a:extLst>
              <a:ext uri="{FF2B5EF4-FFF2-40B4-BE49-F238E27FC236}">
                <a16:creationId xmlns:a16="http://schemas.microsoft.com/office/drawing/2014/main" id="{8DEA3D86-E35E-6422-3389-92FF152FE7F6}"/>
              </a:ext>
            </a:extLst>
          </p:cNvPr>
          <p:cNvSpPr>
            <a:spLocks noGrp="1"/>
          </p:cNvSpPr>
          <p:nvPr>
            <p:ph type="title"/>
          </p:nvPr>
        </p:nvSpPr>
        <p:spPr>
          <a:xfrm>
            <a:off x="838200" y="787179"/>
            <a:ext cx="10515600" cy="1325563"/>
          </a:xfrm>
        </p:spPr>
        <p:txBody>
          <a:bodyPr/>
          <a:lstStyle/>
          <a:p>
            <a:r>
              <a:rPr lang="da-DK" dirty="0"/>
              <a:t>87 epx-byer</a:t>
            </a:r>
            <a:br>
              <a:rPr lang="da-DK" dirty="0"/>
            </a:br>
            <a:r>
              <a:rPr lang="da-DK" sz="1600" dirty="0"/>
              <a:t>Ifølge BUVM skal der som minimum udbydes gymnasiale </a:t>
            </a:r>
            <a:br>
              <a:rPr lang="da-DK" sz="1600" dirty="0"/>
            </a:br>
            <a:r>
              <a:rPr lang="da-DK" sz="1600" dirty="0"/>
              <a:t>uddannelser, herunder epx, i 87 byer på tværs af landet</a:t>
            </a:r>
            <a:endParaRPr lang="da-DK" dirty="0"/>
          </a:p>
        </p:txBody>
      </p:sp>
      <p:sp>
        <p:nvSpPr>
          <p:cNvPr id="5" name="Rektangel 4">
            <a:extLst>
              <a:ext uri="{FF2B5EF4-FFF2-40B4-BE49-F238E27FC236}">
                <a16:creationId xmlns:a16="http://schemas.microsoft.com/office/drawing/2014/main" id="{B7E7E3C7-1603-AADB-43BB-F6BAC992FF24}"/>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indhold 6">
            <a:extLst>
              <a:ext uri="{FF2B5EF4-FFF2-40B4-BE49-F238E27FC236}">
                <a16:creationId xmlns:a16="http://schemas.microsoft.com/office/drawing/2014/main" id="{9AF001CB-4E8D-C563-4383-FDE20BB81F10}"/>
              </a:ext>
            </a:extLst>
          </p:cNvPr>
          <p:cNvSpPr>
            <a:spLocks noGrp="1"/>
          </p:cNvSpPr>
          <p:nvPr>
            <p:ph idx="1"/>
          </p:nvPr>
        </p:nvSpPr>
        <p:spPr>
          <a:xfrm>
            <a:off x="838200" y="2344290"/>
            <a:ext cx="6089822" cy="4224024"/>
          </a:xfrm>
        </p:spPr>
        <p:txBody>
          <a:bodyPr/>
          <a:lstStyle/>
          <a:p>
            <a:pPr marL="0" indent="0">
              <a:buNone/>
            </a:pPr>
            <a:r>
              <a:rPr lang="da-DK" sz="1800" dirty="0"/>
              <a:t>Albertslund, Allerød, Amager (Tårnby), Asnæs, Ballerup, Birkerød, Bjerringbro, Bornholm (Rønne), Brønderslev, Dronninglund, Esbjerg, Fjerritslev, Fredericia, Frederikshavn, Frederikssund, Frederiksværk, Faaborg, Glamsbjerg, Grenaa, Greve, Grindsted, Haderslev, Hadsten, Haslev, Helsinge, Helsingør, Herning, Hillerød, Hjørring, Hobro, Holbæk, Holstebro, Horsens, Høje-Taastrup, Høng, Hørsholm, Ikast, Ishøj, Kalundborg, Kolding, København, Køge, Lemvig, Maribo, Middelfart, Nakskov, Nyborg, Nykøbing Falster, Nykøbing Mors, Nærum, Næstved, Odder, Odense, Randers, Ribe, Ringe, Ringkøbing, Ringsted, Roskilde, Rønde, Silkeborg, Skanderborg, Skive, Skjern, Slagelse, Solrød Strand, Sorø, Stenløse, Struer, Støvring, Svendborg, Sønderborg, Søndersø, Thisted, Tønder, Tørring, Varde, Vejen, Vejle, Viborg, Virum, Vordingborg, Ærø (Marstal), Aabenraa, Aalborg, Aarhus, Aars.</a:t>
            </a:r>
          </a:p>
          <a:p>
            <a:pPr marL="0" indent="0">
              <a:buNone/>
            </a:pPr>
            <a:endParaRPr lang="da-DK" dirty="0"/>
          </a:p>
        </p:txBody>
      </p:sp>
      <p:pic>
        <p:nvPicPr>
          <p:cNvPr id="6" name="Billede 5">
            <a:extLst>
              <a:ext uri="{FF2B5EF4-FFF2-40B4-BE49-F238E27FC236}">
                <a16:creationId xmlns:a16="http://schemas.microsoft.com/office/drawing/2014/main" id="{33D41A46-E060-006C-F052-42579F66DB58}"/>
              </a:ext>
            </a:extLst>
          </p:cNvPr>
          <p:cNvPicPr>
            <a:picLocks noChangeAspect="1"/>
          </p:cNvPicPr>
          <p:nvPr/>
        </p:nvPicPr>
        <p:blipFill>
          <a:blip r:embed="rId2"/>
          <a:stretch>
            <a:fillRect/>
          </a:stretch>
        </p:blipFill>
        <p:spPr>
          <a:xfrm>
            <a:off x="7044810" y="916459"/>
            <a:ext cx="4565299" cy="5775103"/>
          </a:xfrm>
          <a:prstGeom prst="rect">
            <a:avLst/>
          </a:prstGeom>
        </p:spPr>
      </p:pic>
      <p:sp>
        <p:nvSpPr>
          <p:cNvPr id="2" name="Tekstfelt 1">
            <a:extLst>
              <a:ext uri="{FF2B5EF4-FFF2-40B4-BE49-F238E27FC236}">
                <a16:creationId xmlns:a16="http://schemas.microsoft.com/office/drawing/2014/main" id="{4FB1D3AA-93F2-2AB3-D0D6-EEF12E389344}"/>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196035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BDF8D4FA-C818-5B87-C98F-29459244E3E1}"/>
              </a:ext>
            </a:extLst>
          </p:cNvPr>
          <p:cNvSpPr>
            <a:spLocks noGrp="1"/>
          </p:cNvSpPr>
          <p:nvPr>
            <p:ph type="sldNum" sz="quarter" idx="12"/>
          </p:nvPr>
        </p:nvSpPr>
        <p:spPr/>
        <p:txBody>
          <a:bodyPr/>
          <a:lstStyle/>
          <a:p>
            <a:fld id="{7F9B5563-22A4-2C49-971F-DF74FD805A99}" type="slidenum">
              <a:rPr lang="da-DK" smtClean="0"/>
              <a:pPr/>
              <a:t>3</a:t>
            </a:fld>
            <a:endParaRPr lang="da-DK" dirty="0"/>
          </a:p>
        </p:txBody>
      </p:sp>
      <p:sp>
        <p:nvSpPr>
          <p:cNvPr id="4" name="Titel 3">
            <a:extLst>
              <a:ext uri="{FF2B5EF4-FFF2-40B4-BE49-F238E27FC236}">
                <a16:creationId xmlns:a16="http://schemas.microsoft.com/office/drawing/2014/main" id="{3E13804C-B953-BDBD-3D06-4DDBF71B3C5B}"/>
              </a:ext>
            </a:extLst>
          </p:cNvPr>
          <p:cNvSpPr>
            <a:spLocks noGrp="1"/>
          </p:cNvSpPr>
          <p:nvPr>
            <p:ph type="title"/>
          </p:nvPr>
        </p:nvSpPr>
        <p:spPr/>
        <p:txBody>
          <a:bodyPr/>
          <a:lstStyle/>
          <a:p>
            <a:r>
              <a:rPr lang="da-DK" dirty="0"/>
              <a:t>Formål og struktur</a:t>
            </a:r>
          </a:p>
        </p:txBody>
      </p:sp>
      <p:sp>
        <p:nvSpPr>
          <p:cNvPr id="5" name="Rektangel 4">
            <a:extLst>
              <a:ext uri="{FF2B5EF4-FFF2-40B4-BE49-F238E27FC236}">
                <a16:creationId xmlns:a16="http://schemas.microsoft.com/office/drawing/2014/main" id="{6702FCB8-B4F7-D149-7F3C-AEBB9D998742}"/>
              </a:ext>
            </a:extLst>
          </p:cNvPr>
          <p:cNvSpPr/>
          <p:nvPr/>
        </p:nvSpPr>
        <p:spPr>
          <a:xfrm>
            <a:off x="0" y="0"/>
            <a:ext cx="44936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indhold 2">
            <a:extLst>
              <a:ext uri="{FF2B5EF4-FFF2-40B4-BE49-F238E27FC236}">
                <a16:creationId xmlns:a16="http://schemas.microsoft.com/office/drawing/2014/main" id="{672A2E1B-70EE-31BE-0E14-DA8FE76CD42C}"/>
              </a:ext>
            </a:extLst>
          </p:cNvPr>
          <p:cNvSpPr>
            <a:spLocks noGrp="1"/>
          </p:cNvSpPr>
          <p:nvPr>
            <p:ph idx="1"/>
          </p:nvPr>
        </p:nvSpPr>
        <p:spPr>
          <a:xfrm>
            <a:off x="1226475" y="2910968"/>
            <a:ext cx="3054465" cy="3557619"/>
          </a:xfrm>
        </p:spPr>
        <p:txBody>
          <a:bodyPr>
            <a:normAutofit lnSpcReduction="10000"/>
          </a:bodyPr>
          <a:lstStyle/>
          <a:p>
            <a:pPr marL="0" indent="0" algn="ctr">
              <a:buNone/>
            </a:pPr>
            <a:r>
              <a:rPr lang="da-DK" sz="1700" dirty="0"/>
              <a:t>Formålet med det samlede værktøj til ledelser og bestyrelser er at </a:t>
            </a:r>
            <a:r>
              <a:rPr lang="da-DK" sz="1700" b="1" dirty="0"/>
              <a:t>kvalificere drøftelser</a:t>
            </a:r>
            <a:r>
              <a:rPr lang="da-DK" sz="1700" dirty="0"/>
              <a:t> af institutionens position i og omstilling til et nyt institutionslandskab og en ny institutionslov. </a:t>
            </a:r>
            <a:br>
              <a:rPr lang="da-DK" sz="1700" dirty="0"/>
            </a:br>
            <a:endParaRPr lang="da-DK" sz="1700" dirty="0"/>
          </a:p>
          <a:p>
            <a:pPr marL="0" indent="0" algn="ctr">
              <a:buNone/>
            </a:pPr>
            <a:r>
              <a:rPr lang="da-DK" sz="1700" dirty="0"/>
              <a:t>Drøftelserne har et </a:t>
            </a:r>
            <a:r>
              <a:rPr lang="da-DK" sz="1700" b="1" dirty="0"/>
              <a:t>afklarende</a:t>
            </a:r>
            <a:r>
              <a:rPr lang="da-DK" sz="1700" dirty="0"/>
              <a:t> sigte, forud for stillingtagen til f.eks. udspaltning, fusionering eller noget tredje.</a:t>
            </a:r>
            <a:br>
              <a:rPr lang="da-DK" sz="1700" dirty="0"/>
            </a:br>
            <a:br>
              <a:rPr lang="da-DK" sz="1700" dirty="0"/>
            </a:br>
            <a:endParaRPr lang="da-DK" sz="1700" dirty="0"/>
          </a:p>
        </p:txBody>
      </p:sp>
      <p:pic>
        <p:nvPicPr>
          <p:cNvPr id="7" name="Grafik 6" descr="Mål kontur">
            <a:extLst>
              <a:ext uri="{FF2B5EF4-FFF2-40B4-BE49-F238E27FC236}">
                <a16:creationId xmlns:a16="http://schemas.microsoft.com/office/drawing/2014/main" id="{158DB998-45DF-BBAA-D564-9A03DA49BE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75856" y="1953325"/>
            <a:ext cx="755703" cy="755703"/>
          </a:xfrm>
          <a:prstGeom prst="rect">
            <a:avLst/>
          </a:prstGeom>
        </p:spPr>
      </p:pic>
      <p:pic>
        <p:nvPicPr>
          <p:cNvPr id="8" name="Grafik 7" descr="Forstørrelsesglas kontur">
            <a:extLst>
              <a:ext uri="{FF2B5EF4-FFF2-40B4-BE49-F238E27FC236}">
                <a16:creationId xmlns:a16="http://schemas.microsoft.com/office/drawing/2014/main" id="{4ED94AFC-3B59-EBF0-AE31-918AD1B3EE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4029" y="2013694"/>
            <a:ext cx="755703" cy="755703"/>
          </a:xfrm>
          <a:prstGeom prst="rect">
            <a:avLst/>
          </a:prstGeom>
        </p:spPr>
      </p:pic>
      <p:pic>
        <p:nvPicPr>
          <p:cNvPr id="9" name="Grafik 8" descr="Cirkel med venstre pil kontur">
            <a:extLst>
              <a:ext uri="{FF2B5EF4-FFF2-40B4-BE49-F238E27FC236}">
                <a16:creationId xmlns:a16="http://schemas.microsoft.com/office/drawing/2014/main" id="{D50760CF-F37C-7AF4-213A-4232957667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50414" y="2013694"/>
            <a:ext cx="755703" cy="755703"/>
          </a:xfrm>
          <a:prstGeom prst="rect">
            <a:avLst/>
          </a:prstGeom>
        </p:spPr>
      </p:pic>
      <p:sp>
        <p:nvSpPr>
          <p:cNvPr id="10" name="Pladsholder til indhold 2">
            <a:extLst>
              <a:ext uri="{FF2B5EF4-FFF2-40B4-BE49-F238E27FC236}">
                <a16:creationId xmlns:a16="http://schemas.microsoft.com/office/drawing/2014/main" id="{21584C7A-E2BD-C56A-DB13-14362895439D}"/>
              </a:ext>
            </a:extLst>
          </p:cNvPr>
          <p:cNvSpPr txBox="1">
            <a:spLocks/>
          </p:cNvSpPr>
          <p:nvPr/>
        </p:nvSpPr>
        <p:spPr>
          <a:xfrm>
            <a:off x="4784649" y="2910969"/>
            <a:ext cx="3054465" cy="2594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1700" dirty="0">
                <a:latin typeface="Trebuchet MS" panose="020B0603020202020204" pitchFamily="34" charset="0"/>
              </a:rPr>
              <a:t>Værktøjet til ledelsen har en </a:t>
            </a:r>
            <a:r>
              <a:rPr lang="da-DK" sz="1700" b="1" dirty="0">
                <a:latin typeface="Trebuchet MS" panose="020B0603020202020204" pitchFamily="34" charset="0"/>
              </a:rPr>
              <a:t>analytisk karakter </a:t>
            </a:r>
            <a:r>
              <a:rPr lang="da-DK" sz="1700" dirty="0">
                <a:latin typeface="Trebuchet MS" panose="020B0603020202020204" pitchFamily="34" charset="0"/>
              </a:rPr>
              <a:t>og </a:t>
            </a:r>
            <a:br>
              <a:rPr lang="da-DK" sz="1700" dirty="0">
                <a:latin typeface="Trebuchet MS" panose="020B0603020202020204" pitchFamily="34" charset="0"/>
              </a:rPr>
            </a:br>
            <a:r>
              <a:rPr lang="da-DK" sz="1700" dirty="0">
                <a:latin typeface="Trebuchet MS" panose="020B0603020202020204" pitchFamily="34" charset="0"/>
              </a:rPr>
              <a:t>består af oplæg til </a:t>
            </a:r>
            <a:r>
              <a:rPr lang="da-DK" sz="1700" b="1" dirty="0">
                <a:latin typeface="Trebuchet MS" panose="020B0603020202020204" pitchFamily="34" charset="0"/>
              </a:rPr>
              <a:t>ledelsens forberedelse, </a:t>
            </a:r>
            <a:r>
              <a:rPr lang="da-DK" sz="1700" dirty="0">
                <a:latin typeface="Trebuchet MS" panose="020B0603020202020204" pitchFamily="34" charset="0"/>
              </a:rPr>
              <a:t>herunder forslag til analyser og </a:t>
            </a:r>
            <a:r>
              <a:rPr lang="da-DK" sz="1700" b="1" dirty="0">
                <a:latin typeface="Trebuchet MS" panose="020B0603020202020204" pitchFamily="34" charset="0"/>
              </a:rPr>
              <a:t>data</a:t>
            </a:r>
            <a:r>
              <a:rPr lang="da-DK" sz="1700" dirty="0">
                <a:latin typeface="Trebuchet MS" panose="020B0603020202020204" pitchFamily="34" charset="0"/>
              </a:rPr>
              <a:t>, der kan understøtte dialoger i og med </a:t>
            </a:r>
            <a:br>
              <a:rPr lang="da-DK" sz="1700" dirty="0">
                <a:latin typeface="Trebuchet MS" panose="020B0603020202020204" pitchFamily="34" charset="0"/>
              </a:rPr>
            </a:br>
            <a:r>
              <a:rPr lang="da-DK" sz="1700" dirty="0">
                <a:latin typeface="Trebuchet MS" panose="020B0603020202020204" pitchFamily="34" charset="0"/>
              </a:rPr>
              <a:t>bestyrelsen.</a:t>
            </a:r>
          </a:p>
        </p:txBody>
      </p:sp>
      <p:sp>
        <p:nvSpPr>
          <p:cNvPr id="11" name="Pladsholder til indhold 2">
            <a:extLst>
              <a:ext uri="{FF2B5EF4-FFF2-40B4-BE49-F238E27FC236}">
                <a16:creationId xmlns:a16="http://schemas.microsoft.com/office/drawing/2014/main" id="{8794C507-6DDF-14BE-94F7-6482FBBEFAF2}"/>
              </a:ext>
            </a:extLst>
          </p:cNvPr>
          <p:cNvSpPr txBox="1">
            <a:spLocks/>
          </p:cNvSpPr>
          <p:nvPr/>
        </p:nvSpPr>
        <p:spPr>
          <a:xfrm>
            <a:off x="8501032" y="2910969"/>
            <a:ext cx="3054465" cy="2594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1700" dirty="0">
                <a:latin typeface="Trebuchet MS" panose="020B0603020202020204" pitchFamily="34" charset="0"/>
              </a:rPr>
              <a:t>Undervejs i værktøjet henvises der til øvrige </a:t>
            </a:r>
            <a:r>
              <a:rPr lang="da-DK" sz="1700" b="1" dirty="0">
                <a:latin typeface="Trebuchet MS" panose="020B0603020202020204" pitchFamily="34" charset="0"/>
              </a:rPr>
              <a:t>analyseværktøjer</a:t>
            </a:r>
            <a:r>
              <a:rPr lang="da-DK" sz="1700" dirty="0">
                <a:latin typeface="Trebuchet MS" panose="020B0603020202020204" pitchFamily="34" charset="0"/>
              </a:rPr>
              <a:t> udviklet af DEG som ledelsen med fordel kan anvende</a:t>
            </a:r>
            <a:br>
              <a:rPr lang="da-DK" sz="1700" dirty="0">
                <a:latin typeface="Trebuchet MS" panose="020B0603020202020204" pitchFamily="34" charset="0"/>
              </a:rPr>
            </a:br>
            <a:r>
              <a:rPr lang="da-DK" sz="1700" dirty="0">
                <a:latin typeface="Trebuchet MS" panose="020B0603020202020204" pitchFamily="34" charset="0"/>
              </a:rPr>
              <a:t>for mere dybdegående </a:t>
            </a:r>
            <a:br>
              <a:rPr lang="da-DK" sz="1700" dirty="0">
                <a:latin typeface="Trebuchet MS" panose="020B0603020202020204" pitchFamily="34" charset="0"/>
              </a:rPr>
            </a:br>
            <a:r>
              <a:rPr lang="da-DK" sz="1700" dirty="0">
                <a:latin typeface="Trebuchet MS" panose="020B0603020202020204" pitchFamily="34" charset="0"/>
              </a:rPr>
              <a:t>analyser af institutionens fremtidige elevgrundlag og udbud. </a:t>
            </a:r>
          </a:p>
        </p:txBody>
      </p:sp>
      <p:sp>
        <p:nvSpPr>
          <p:cNvPr id="2" name="Tekstfelt 1">
            <a:extLst>
              <a:ext uri="{FF2B5EF4-FFF2-40B4-BE49-F238E27FC236}">
                <a16:creationId xmlns:a16="http://schemas.microsoft.com/office/drawing/2014/main" id="{2F3ADD33-A545-1B07-3C42-B96B9ED7718C}"/>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4076629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9F87-1637-0DEB-E5AE-383E09A32E60}"/>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A8C2D324-914C-FBCD-54AD-CB7A7EAA4B8D}"/>
              </a:ext>
            </a:extLst>
          </p:cNvPr>
          <p:cNvSpPr>
            <a:spLocks noGrp="1"/>
          </p:cNvSpPr>
          <p:nvPr>
            <p:ph type="sldNum" sz="quarter" idx="12"/>
          </p:nvPr>
        </p:nvSpPr>
        <p:spPr/>
        <p:txBody>
          <a:bodyPr/>
          <a:lstStyle/>
          <a:p>
            <a:fld id="{7F9B5563-22A4-2C49-971F-DF74FD805A99}" type="slidenum">
              <a:rPr lang="da-DK" smtClean="0"/>
              <a:pPr/>
              <a:t>30</a:t>
            </a:fld>
            <a:endParaRPr lang="da-DK" dirty="0"/>
          </a:p>
        </p:txBody>
      </p:sp>
      <p:sp>
        <p:nvSpPr>
          <p:cNvPr id="4" name="Titel 3">
            <a:extLst>
              <a:ext uri="{FF2B5EF4-FFF2-40B4-BE49-F238E27FC236}">
                <a16:creationId xmlns:a16="http://schemas.microsoft.com/office/drawing/2014/main" id="{D0FA6F20-A8A6-E4E2-3F1E-514266148F42}"/>
              </a:ext>
            </a:extLst>
          </p:cNvPr>
          <p:cNvSpPr>
            <a:spLocks noGrp="1"/>
          </p:cNvSpPr>
          <p:nvPr>
            <p:ph type="title"/>
          </p:nvPr>
        </p:nvSpPr>
        <p:spPr>
          <a:xfrm>
            <a:off x="838200" y="787179"/>
            <a:ext cx="10515600" cy="1325563"/>
          </a:xfrm>
        </p:spPr>
        <p:txBody>
          <a:bodyPr/>
          <a:lstStyle/>
          <a:p>
            <a:r>
              <a:rPr lang="da-DK" dirty="0"/>
              <a:t>Kategorisering af byområder</a:t>
            </a:r>
            <a:br>
              <a:rPr lang="da-DK" dirty="0"/>
            </a:br>
            <a:r>
              <a:rPr lang="da-DK" sz="2000" dirty="0"/>
              <a:t>Baseret på </a:t>
            </a:r>
            <a:r>
              <a:rPr lang="da-DK" sz="2000" dirty="0" err="1"/>
              <a:t>BUVM’s</a:t>
            </a:r>
            <a:r>
              <a:rPr lang="da-DK" sz="2000" dirty="0"/>
              <a:t> beregninger af antal gymnasiale årselever, 2035</a:t>
            </a:r>
            <a:endParaRPr lang="da-DK" dirty="0"/>
          </a:p>
        </p:txBody>
      </p:sp>
      <p:sp>
        <p:nvSpPr>
          <p:cNvPr id="5" name="Rektangel 4">
            <a:extLst>
              <a:ext uri="{FF2B5EF4-FFF2-40B4-BE49-F238E27FC236}">
                <a16:creationId xmlns:a16="http://schemas.microsoft.com/office/drawing/2014/main" id="{1034043D-0BB2-DEB0-1FC5-AE3AD5AD6EDA}"/>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8307ACBC-800B-02B9-FC94-D4C2E109136D}"/>
              </a:ext>
            </a:extLst>
          </p:cNvPr>
          <p:cNvSpPr/>
          <p:nvPr/>
        </p:nvSpPr>
        <p:spPr>
          <a:xfrm>
            <a:off x="2116049" y="3231253"/>
            <a:ext cx="914400" cy="914400"/>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Små</a:t>
            </a:r>
          </a:p>
        </p:txBody>
      </p:sp>
      <p:sp>
        <p:nvSpPr>
          <p:cNvPr id="10" name="Ellipse 9">
            <a:extLst>
              <a:ext uri="{FF2B5EF4-FFF2-40B4-BE49-F238E27FC236}">
                <a16:creationId xmlns:a16="http://schemas.microsoft.com/office/drawing/2014/main" id="{EB34F47E-0BB5-BB62-6441-315027784E1F}"/>
              </a:ext>
            </a:extLst>
          </p:cNvPr>
          <p:cNvSpPr/>
          <p:nvPr/>
        </p:nvSpPr>
        <p:spPr>
          <a:xfrm>
            <a:off x="4836125" y="2806880"/>
            <a:ext cx="1338773" cy="1338773"/>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da-DK" sz="1400" dirty="0" err="1">
                <a:latin typeface="Trebuchet MS" panose="020B0603020202020204" pitchFamily="34" charset="0"/>
              </a:rPr>
              <a:t>Mellem-store</a:t>
            </a:r>
            <a:endParaRPr lang="da-DK" sz="1400" dirty="0">
              <a:latin typeface="Trebuchet MS" panose="020B0603020202020204" pitchFamily="34" charset="0"/>
            </a:endParaRPr>
          </a:p>
        </p:txBody>
      </p:sp>
      <p:sp>
        <p:nvSpPr>
          <p:cNvPr id="11" name="Ellipse 10">
            <a:extLst>
              <a:ext uri="{FF2B5EF4-FFF2-40B4-BE49-F238E27FC236}">
                <a16:creationId xmlns:a16="http://schemas.microsoft.com/office/drawing/2014/main" id="{A5A521C0-CB91-F243-6F50-FC6C9947F975}"/>
              </a:ext>
            </a:extLst>
          </p:cNvPr>
          <p:cNvSpPr/>
          <p:nvPr/>
        </p:nvSpPr>
        <p:spPr>
          <a:xfrm>
            <a:off x="8494066" y="2185555"/>
            <a:ext cx="1960098" cy="1960098"/>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Større</a:t>
            </a:r>
          </a:p>
        </p:txBody>
      </p:sp>
      <p:sp>
        <p:nvSpPr>
          <p:cNvPr id="12" name="Rektangel 11">
            <a:extLst>
              <a:ext uri="{FF2B5EF4-FFF2-40B4-BE49-F238E27FC236}">
                <a16:creationId xmlns:a16="http://schemas.microsoft.com/office/drawing/2014/main" id="{0578E115-9669-535F-1041-9CB7946A1856}"/>
              </a:ext>
            </a:extLst>
          </p:cNvPr>
          <p:cNvSpPr/>
          <p:nvPr/>
        </p:nvSpPr>
        <p:spPr>
          <a:xfrm>
            <a:off x="1545127" y="4337400"/>
            <a:ext cx="2056244"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300" dirty="0">
                <a:solidFill>
                  <a:schemeClr val="tx1"/>
                </a:solidFill>
                <a:latin typeface="Trebuchet MS" panose="020B0603020202020204" pitchFamily="34" charset="0"/>
              </a:rPr>
              <a:t>Én ungdomsuddannelses-institution</a:t>
            </a:r>
          </a:p>
        </p:txBody>
      </p:sp>
      <p:sp>
        <p:nvSpPr>
          <p:cNvPr id="13" name="Rektangel 12">
            <a:extLst>
              <a:ext uri="{FF2B5EF4-FFF2-40B4-BE49-F238E27FC236}">
                <a16:creationId xmlns:a16="http://schemas.microsoft.com/office/drawing/2014/main" id="{74EA161B-EFDD-B833-D8C1-C4225B801B42}"/>
              </a:ext>
            </a:extLst>
          </p:cNvPr>
          <p:cNvSpPr/>
          <p:nvPr/>
        </p:nvSpPr>
        <p:spPr>
          <a:xfrm>
            <a:off x="4394244" y="4337400"/>
            <a:ext cx="2222535" cy="1325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300" dirty="0">
                <a:solidFill>
                  <a:schemeClr val="tx1"/>
                </a:solidFill>
                <a:latin typeface="Trebuchet MS" panose="020B0603020202020204" pitchFamily="34" charset="0"/>
              </a:rPr>
              <a:t>Mere end én ungdomsuddannelses-institution</a:t>
            </a:r>
          </a:p>
          <a:p>
            <a:pPr algn="ctr"/>
            <a:endParaRPr lang="da-DK" sz="1300" dirty="0">
              <a:solidFill>
                <a:schemeClr val="tx1"/>
              </a:solidFill>
              <a:latin typeface="Trebuchet MS" panose="020B0603020202020204" pitchFamily="34" charset="0"/>
            </a:endParaRPr>
          </a:p>
          <a:p>
            <a:pPr algn="ctr"/>
            <a:r>
              <a:rPr lang="da-DK" sz="1300" dirty="0">
                <a:solidFill>
                  <a:schemeClr val="tx1"/>
                </a:solidFill>
                <a:latin typeface="Trebuchet MS" panose="020B0603020202020204" pitchFamily="34" charset="0"/>
              </a:rPr>
              <a:t>Konsolidering af eksisterende udbud</a:t>
            </a:r>
          </a:p>
        </p:txBody>
      </p:sp>
      <p:sp>
        <p:nvSpPr>
          <p:cNvPr id="14" name="Rektangel 13">
            <a:extLst>
              <a:ext uri="{FF2B5EF4-FFF2-40B4-BE49-F238E27FC236}">
                <a16:creationId xmlns:a16="http://schemas.microsoft.com/office/drawing/2014/main" id="{F2D28D9F-ED16-7450-990C-FDE9D5464ECB}"/>
              </a:ext>
            </a:extLst>
          </p:cNvPr>
          <p:cNvSpPr/>
          <p:nvPr/>
        </p:nvSpPr>
        <p:spPr>
          <a:xfrm>
            <a:off x="8457472" y="4337400"/>
            <a:ext cx="2056244"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300" dirty="0">
                <a:solidFill>
                  <a:schemeClr val="tx1"/>
                </a:solidFill>
                <a:latin typeface="Trebuchet MS" panose="020B0603020202020204" pitchFamily="34" charset="0"/>
              </a:rPr>
              <a:t>Flere ungdomsuddannelses-institutioner</a:t>
            </a:r>
          </a:p>
        </p:txBody>
      </p:sp>
      <p:sp>
        <p:nvSpPr>
          <p:cNvPr id="15" name="Ellipse 14">
            <a:extLst>
              <a:ext uri="{FF2B5EF4-FFF2-40B4-BE49-F238E27FC236}">
                <a16:creationId xmlns:a16="http://schemas.microsoft.com/office/drawing/2014/main" id="{060F5025-0943-D9A1-0638-28F9FDFC465E}"/>
              </a:ext>
            </a:extLst>
          </p:cNvPr>
          <p:cNvSpPr/>
          <p:nvPr/>
        </p:nvSpPr>
        <p:spPr>
          <a:xfrm>
            <a:off x="3380075" y="3039229"/>
            <a:ext cx="1106424" cy="110642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latin typeface="+mj-lt"/>
            </a:endParaRPr>
          </a:p>
        </p:txBody>
      </p:sp>
      <p:sp>
        <p:nvSpPr>
          <p:cNvPr id="16" name="Ellipse 15">
            <a:extLst>
              <a:ext uri="{FF2B5EF4-FFF2-40B4-BE49-F238E27FC236}">
                <a16:creationId xmlns:a16="http://schemas.microsoft.com/office/drawing/2014/main" id="{4F2A438D-2BEC-B41F-B23D-52F6C5C1819F}"/>
              </a:ext>
            </a:extLst>
          </p:cNvPr>
          <p:cNvSpPr/>
          <p:nvPr/>
        </p:nvSpPr>
        <p:spPr>
          <a:xfrm>
            <a:off x="6524524" y="2525738"/>
            <a:ext cx="1619915" cy="1619915"/>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da-DK" sz="1200" dirty="0">
              <a:latin typeface="+mj-lt"/>
            </a:endParaRPr>
          </a:p>
        </p:txBody>
      </p:sp>
      <p:cxnSp>
        <p:nvCxnSpPr>
          <p:cNvPr id="17" name="Lige forbindelse 16">
            <a:extLst>
              <a:ext uri="{FF2B5EF4-FFF2-40B4-BE49-F238E27FC236}">
                <a16:creationId xmlns:a16="http://schemas.microsoft.com/office/drawing/2014/main" id="{0D95D746-8986-7766-9B17-D0C185E389D9}"/>
              </a:ext>
            </a:extLst>
          </p:cNvPr>
          <p:cNvCxnSpPr>
            <a:cxnSpLocks/>
          </p:cNvCxnSpPr>
          <p:nvPr/>
        </p:nvCxnSpPr>
        <p:spPr>
          <a:xfrm>
            <a:off x="2573249" y="4145653"/>
            <a:ext cx="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F19FB9A2-C753-C8DE-D3DD-852B0938E475}"/>
              </a:ext>
            </a:extLst>
          </p:cNvPr>
          <p:cNvCxnSpPr>
            <a:cxnSpLocks/>
          </p:cNvCxnSpPr>
          <p:nvPr/>
        </p:nvCxnSpPr>
        <p:spPr>
          <a:xfrm>
            <a:off x="5505511" y="3615463"/>
            <a:ext cx="0" cy="5301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3C79E2B6-CC2E-8FB7-B908-5BB6AF4E05C1}"/>
              </a:ext>
            </a:extLst>
          </p:cNvPr>
          <p:cNvCxnSpPr>
            <a:cxnSpLocks/>
          </p:cNvCxnSpPr>
          <p:nvPr/>
        </p:nvCxnSpPr>
        <p:spPr>
          <a:xfrm>
            <a:off x="9485594" y="3615463"/>
            <a:ext cx="0" cy="5301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3EFF3E7F-F535-3240-C467-07B95B6B1A21}"/>
              </a:ext>
            </a:extLst>
          </p:cNvPr>
          <p:cNvCxnSpPr>
            <a:cxnSpLocks/>
          </p:cNvCxnSpPr>
          <p:nvPr/>
        </p:nvCxnSpPr>
        <p:spPr>
          <a:xfrm>
            <a:off x="2573249" y="4145653"/>
            <a:ext cx="0" cy="21607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0A494C9A-07D1-207C-1A67-D4E43C986BC9}"/>
              </a:ext>
            </a:extLst>
          </p:cNvPr>
          <p:cNvCxnSpPr>
            <a:cxnSpLocks/>
          </p:cNvCxnSpPr>
          <p:nvPr/>
        </p:nvCxnSpPr>
        <p:spPr>
          <a:xfrm>
            <a:off x="5506879" y="4145653"/>
            <a:ext cx="0" cy="21607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59491DB9-03CD-93CF-0542-4892EF5CE7EE}"/>
              </a:ext>
            </a:extLst>
          </p:cNvPr>
          <p:cNvCxnSpPr>
            <a:cxnSpLocks/>
          </p:cNvCxnSpPr>
          <p:nvPr/>
        </p:nvCxnSpPr>
        <p:spPr>
          <a:xfrm>
            <a:off x="9485594" y="4145653"/>
            <a:ext cx="0" cy="21607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4849960E-B5A4-36FC-160A-949CC644FDD1}"/>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30435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A615-8D0A-B494-4786-014592C43DD9}"/>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40788CC-F8F4-F3DB-7E0F-C9071D6733D0}"/>
              </a:ext>
            </a:extLst>
          </p:cNvPr>
          <p:cNvSpPr>
            <a:spLocks noGrp="1"/>
          </p:cNvSpPr>
          <p:nvPr>
            <p:ph type="sldNum" sz="quarter" idx="12"/>
          </p:nvPr>
        </p:nvSpPr>
        <p:spPr/>
        <p:txBody>
          <a:bodyPr/>
          <a:lstStyle/>
          <a:p>
            <a:fld id="{7F9B5563-22A4-2C49-971F-DF74FD805A99}" type="slidenum">
              <a:rPr lang="da-DK" smtClean="0"/>
              <a:pPr/>
              <a:t>31</a:t>
            </a:fld>
            <a:endParaRPr lang="da-DK" dirty="0"/>
          </a:p>
        </p:txBody>
      </p:sp>
      <p:sp>
        <p:nvSpPr>
          <p:cNvPr id="4" name="Titel 3">
            <a:extLst>
              <a:ext uri="{FF2B5EF4-FFF2-40B4-BE49-F238E27FC236}">
                <a16:creationId xmlns:a16="http://schemas.microsoft.com/office/drawing/2014/main" id="{8E18AC29-FCA9-DC35-DF9A-4EFBE3A5C114}"/>
              </a:ext>
            </a:extLst>
          </p:cNvPr>
          <p:cNvSpPr>
            <a:spLocks noGrp="1"/>
          </p:cNvSpPr>
          <p:nvPr>
            <p:ph type="title"/>
          </p:nvPr>
        </p:nvSpPr>
        <p:spPr>
          <a:xfrm>
            <a:off x="838200" y="787179"/>
            <a:ext cx="10515600" cy="1325563"/>
          </a:xfrm>
        </p:spPr>
        <p:txBody>
          <a:bodyPr/>
          <a:lstStyle/>
          <a:p>
            <a:r>
              <a:rPr lang="da-DK" dirty="0"/>
              <a:t>Byskolemodellen</a:t>
            </a:r>
            <a:br>
              <a:rPr lang="da-DK" dirty="0"/>
            </a:br>
            <a:r>
              <a:rPr lang="da-DK" sz="2000" dirty="0"/>
              <a:t>Definition fra 1.epx-aftale</a:t>
            </a:r>
            <a:br>
              <a:rPr lang="da-DK" dirty="0"/>
            </a:br>
            <a:endParaRPr lang="da-DK" dirty="0"/>
          </a:p>
        </p:txBody>
      </p:sp>
      <p:sp>
        <p:nvSpPr>
          <p:cNvPr id="5" name="Rektangel 4">
            <a:extLst>
              <a:ext uri="{FF2B5EF4-FFF2-40B4-BE49-F238E27FC236}">
                <a16:creationId xmlns:a16="http://schemas.microsoft.com/office/drawing/2014/main" id="{4738141B-6BC5-6A80-3BF5-B84432F22755}"/>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109C188A-D70C-7BBC-BA23-0DE14A4D39DE}"/>
              </a:ext>
            </a:extLst>
          </p:cNvPr>
          <p:cNvSpPr/>
          <p:nvPr/>
        </p:nvSpPr>
        <p:spPr>
          <a:xfrm>
            <a:off x="1507524" y="2331308"/>
            <a:ext cx="9176951" cy="3410465"/>
          </a:xfrm>
          <a:prstGeom prst="rect">
            <a:avLst/>
          </a:prstGeom>
          <a:solidFill>
            <a:schemeClr val="accent3"/>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2000" dirty="0">
                <a:solidFill>
                  <a:schemeClr val="accent1"/>
                </a:solidFill>
                <a:latin typeface="Trebuchet MS" panose="020B0603020202020204" pitchFamily="34" charset="0"/>
              </a:rPr>
              <a:t>”</a:t>
            </a:r>
            <a:r>
              <a:rPr lang="da-DK" sz="2000" b="1" dirty="0">
                <a:solidFill>
                  <a:schemeClr val="accent1"/>
                </a:solidFill>
                <a:latin typeface="Trebuchet MS" panose="020B0603020202020204" pitchFamily="34" charset="0"/>
              </a:rPr>
              <a:t>Konsolidering af udbud af gymnasiale uddannelser i byskoler i mindre byområder</a:t>
            </a:r>
          </a:p>
          <a:p>
            <a:endParaRPr lang="da-DK" sz="2000" dirty="0">
              <a:solidFill>
                <a:schemeClr val="accent1"/>
              </a:solidFill>
              <a:latin typeface="Trebuchet MS" panose="020B0603020202020204" pitchFamily="34" charset="0"/>
            </a:endParaRPr>
          </a:p>
          <a:p>
            <a:r>
              <a:rPr lang="da-DK" sz="2000" dirty="0">
                <a:solidFill>
                  <a:schemeClr val="accent1"/>
                </a:solidFill>
                <a:latin typeface="Trebuchet MS" panose="020B0603020202020204" pitchFamily="34" charset="0"/>
              </a:rPr>
              <a:t>Alle institutioner og afdelinger med udbud af gymnasiale uddannelser skal konsolideres i byskoler i mindre byområder med et skønnet elevgrundlag til én institution. En konsolidering i byskoler skal understøtte opretholdelsen af bæredygtige gymnasiale uddannelsesudbud på skoler med attraktive ungdomsmiljøer og en lokalt forankret daglig ledelse uden for de større byer.”</a:t>
            </a:r>
          </a:p>
        </p:txBody>
      </p:sp>
      <p:sp>
        <p:nvSpPr>
          <p:cNvPr id="6" name="Tekstfelt 5">
            <a:extLst>
              <a:ext uri="{FF2B5EF4-FFF2-40B4-BE49-F238E27FC236}">
                <a16:creationId xmlns:a16="http://schemas.microsoft.com/office/drawing/2014/main" id="{2B5555CF-60EE-7427-BBFE-7CF55FC49407}"/>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981050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2AC07-7775-E8AE-DBDC-E5AFFA8AE4F4}"/>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387404E5-3656-F202-B72D-6915A6001F25}"/>
              </a:ext>
            </a:extLst>
          </p:cNvPr>
          <p:cNvSpPr>
            <a:spLocks noGrp="1"/>
          </p:cNvSpPr>
          <p:nvPr>
            <p:ph type="sldNum" sz="quarter" idx="12"/>
          </p:nvPr>
        </p:nvSpPr>
        <p:spPr/>
        <p:txBody>
          <a:bodyPr/>
          <a:lstStyle/>
          <a:p>
            <a:fld id="{7F9B5563-22A4-2C49-971F-DF74FD805A99}" type="slidenum">
              <a:rPr lang="da-DK" smtClean="0"/>
              <a:pPr/>
              <a:t>32</a:t>
            </a:fld>
            <a:endParaRPr lang="da-DK" dirty="0"/>
          </a:p>
        </p:txBody>
      </p:sp>
      <p:sp>
        <p:nvSpPr>
          <p:cNvPr id="4" name="Titel 3">
            <a:extLst>
              <a:ext uri="{FF2B5EF4-FFF2-40B4-BE49-F238E27FC236}">
                <a16:creationId xmlns:a16="http://schemas.microsoft.com/office/drawing/2014/main" id="{81CD5C33-C45C-AC0B-73FB-48784D5FB8A1}"/>
              </a:ext>
            </a:extLst>
          </p:cNvPr>
          <p:cNvSpPr>
            <a:spLocks noGrp="1"/>
          </p:cNvSpPr>
          <p:nvPr>
            <p:ph type="title"/>
          </p:nvPr>
        </p:nvSpPr>
        <p:spPr>
          <a:xfrm>
            <a:off x="838200" y="787179"/>
            <a:ext cx="10515600" cy="1325563"/>
          </a:xfrm>
        </p:spPr>
        <p:txBody>
          <a:bodyPr/>
          <a:lstStyle/>
          <a:p>
            <a:r>
              <a:rPr lang="da-DK" dirty="0"/>
              <a:t>Områdeskolemodellen</a:t>
            </a:r>
            <a:br>
              <a:rPr lang="da-DK" dirty="0"/>
            </a:br>
            <a:r>
              <a:rPr lang="da-DK" sz="2000" dirty="0"/>
              <a:t>Definition fra 1.epx-aftale</a:t>
            </a:r>
            <a:br>
              <a:rPr lang="da-DK" dirty="0"/>
            </a:br>
            <a:endParaRPr lang="da-DK" dirty="0"/>
          </a:p>
        </p:txBody>
      </p:sp>
      <p:sp>
        <p:nvSpPr>
          <p:cNvPr id="5" name="Rektangel 4">
            <a:extLst>
              <a:ext uri="{FF2B5EF4-FFF2-40B4-BE49-F238E27FC236}">
                <a16:creationId xmlns:a16="http://schemas.microsoft.com/office/drawing/2014/main" id="{C2F1DA71-636A-C9CB-D890-30C382C5C824}"/>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135BDD4E-8C99-D9C7-CBE5-83752334A541}"/>
              </a:ext>
            </a:extLst>
          </p:cNvPr>
          <p:cNvSpPr/>
          <p:nvPr/>
        </p:nvSpPr>
        <p:spPr>
          <a:xfrm>
            <a:off x="1507524" y="2331308"/>
            <a:ext cx="9176951" cy="3410465"/>
          </a:xfrm>
          <a:prstGeom prst="rect">
            <a:avLst/>
          </a:prstGeom>
          <a:solidFill>
            <a:schemeClr val="accent3"/>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2000" dirty="0">
                <a:solidFill>
                  <a:schemeClr val="accent1"/>
                </a:solidFill>
                <a:latin typeface="Trebuchet MS" panose="020B0603020202020204" pitchFamily="34" charset="0"/>
              </a:rPr>
              <a:t>”</a:t>
            </a:r>
            <a:r>
              <a:rPr lang="da-DK" sz="2000" b="1" dirty="0">
                <a:solidFill>
                  <a:schemeClr val="accent1"/>
                </a:solidFill>
                <a:latin typeface="Trebuchet MS" panose="020B0603020202020204" pitchFamily="34" charset="0"/>
              </a:rPr>
              <a:t>Konsolidering af udbud af erhvervsuddannelser i områdeskoler</a:t>
            </a:r>
          </a:p>
          <a:p>
            <a:endParaRPr lang="da-DK" sz="2000" dirty="0">
              <a:solidFill>
                <a:schemeClr val="accent1"/>
              </a:solidFill>
              <a:latin typeface="Trebuchet MS" panose="020B0603020202020204" pitchFamily="34" charset="0"/>
            </a:endParaRPr>
          </a:p>
          <a:p>
            <a:r>
              <a:rPr lang="da-DK" sz="2000" dirty="0">
                <a:solidFill>
                  <a:schemeClr val="accent1"/>
                </a:solidFill>
                <a:latin typeface="Trebuchet MS" panose="020B0603020202020204" pitchFamily="34" charset="0"/>
              </a:rPr>
              <a:t>Med henblik på at understøtte den geografiske dækning af erhvervsuddannelser uden for de større byer konsolideres institutioner og afdelinger med udbud af erhvervsuddannelser i områdeskoler med lokale afdelinger i mindre og mellemstore byområder uden for de større byer. </a:t>
            </a:r>
          </a:p>
          <a:p>
            <a:endParaRPr lang="da-DK" sz="2000" dirty="0">
              <a:solidFill>
                <a:schemeClr val="accent1"/>
              </a:solidFill>
              <a:latin typeface="Trebuchet MS" panose="020B0603020202020204" pitchFamily="34" charset="0"/>
            </a:endParaRPr>
          </a:p>
          <a:p>
            <a:r>
              <a:rPr lang="da-DK" sz="2000" dirty="0">
                <a:solidFill>
                  <a:schemeClr val="accent1"/>
                </a:solidFill>
                <a:latin typeface="Trebuchet MS" panose="020B0603020202020204" pitchFamily="34" charset="0"/>
              </a:rPr>
              <a:t>Områdeskolerne vil forventeligt i mellemstore byer ofte have lokalt udbud af merkantile og/eller tekniske gymnasiale uddannelser.”</a:t>
            </a:r>
          </a:p>
        </p:txBody>
      </p:sp>
      <p:sp>
        <p:nvSpPr>
          <p:cNvPr id="6" name="Tekstfelt 5">
            <a:extLst>
              <a:ext uri="{FF2B5EF4-FFF2-40B4-BE49-F238E27FC236}">
                <a16:creationId xmlns:a16="http://schemas.microsoft.com/office/drawing/2014/main" id="{C3C382E5-B40C-1C65-D3EC-B16CEEA91C6C}"/>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670187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035A-8001-CB36-9D38-767C269C03B6}"/>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DF812496-F142-CD2E-1A8A-6FE74660B10A}"/>
              </a:ext>
            </a:extLst>
          </p:cNvPr>
          <p:cNvSpPr>
            <a:spLocks noGrp="1"/>
          </p:cNvSpPr>
          <p:nvPr>
            <p:ph type="sldNum" sz="quarter" idx="12"/>
          </p:nvPr>
        </p:nvSpPr>
        <p:spPr/>
        <p:txBody>
          <a:bodyPr/>
          <a:lstStyle/>
          <a:p>
            <a:fld id="{7F9B5563-22A4-2C49-971F-DF74FD805A99}" type="slidenum">
              <a:rPr lang="da-DK" smtClean="0"/>
              <a:pPr/>
              <a:t>33</a:t>
            </a:fld>
            <a:endParaRPr lang="da-DK" dirty="0"/>
          </a:p>
        </p:txBody>
      </p:sp>
      <p:sp>
        <p:nvSpPr>
          <p:cNvPr id="4" name="Titel 3">
            <a:extLst>
              <a:ext uri="{FF2B5EF4-FFF2-40B4-BE49-F238E27FC236}">
                <a16:creationId xmlns:a16="http://schemas.microsoft.com/office/drawing/2014/main" id="{0A2C9757-5803-6139-7D19-8C69342B4A6F}"/>
              </a:ext>
            </a:extLst>
          </p:cNvPr>
          <p:cNvSpPr>
            <a:spLocks noGrp="1"/>
          </p:cNvSpPr>
          <p:nvPr>
            <p:ph type="title"/>
          </p:nvPr>
        </p:nvSpPr>
        <p:spPr>
          <a:xfrm>
            <a:off x="838200" y="787179"/>
            <a:ext cx="10515600" cy="1325563"/>
          </a:xfrm>
        </p:spPr>
        <p:txBody>
          <a:bodyPr/>
          <a:lstStyle/>
          <a:p>
            <a:r>
              <a:rPr lang="da-DK" dirty="0"/>
              <a:t>Pejlemærker - epx</a:t>
            </a:r>
            <a:br>
              <a:rPr lang="da-DK" dirty="0"/>
            </a:br>
            <a:r>
              <a:rPr lang="da-DK" sz="2000" dirty="0"/>
              <a:t>-for omlægning af institutionslandskabet, jf. 1.epx-delaftale</a:t>
            </a:r>
            <a:br>
              <a:rPr lang="da-DK" dirty="0"/>
            </a:br>
            <a:endParaRPr lang="da-DK" dirty="0"/>
          </a:p>
        </p:txBody>
      </p:sp>
      <p:sp>
        <p:nvSpPr>
          <p:cNvPr id="5" name="Rektangel 4">
            <a:extLst>
              <a:ext uri="{FF2B5EF4-FFF2-40B4-BE49-F238E27FC236}">
                <a16:creationId xmlns:a16="http://schemas.microsoft.com/office/drawing/2014/main" id="{0BAA0D01-4FBD-FBB9-3CB6-211F3ECF8BE2}"/>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17A6D96D-ED86-EB72-B5A0-DF640A3734FF}"/>
              </a:ext>
            </a:extLst>
          </p:cNvPr>
          <p:cNvSpPr/>
          <p:nvPr/>
        </p:nvSpPr>
        <p:spPr>
          <a:xfrm>
            <a:off x="1507524" y="2331308"/>
            <a:ext cx="9176951" cy="3410465"/>
          </a:xfrm>
          <a:prstGeom prst="rect">
            <a:avLst/>
          </a:prstGeom>
          <a:solidFill>
            <a:schemeClr val="accent3"/>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2000" b="1" dirty="0">
                <a:solidFill>
                  <a:schemeClr val="accent1"/>
                </a:solidFill>
                <a:latin typeface="Trebuchet MS" panose="020B0603020202020204" pitchFamily="34" charset="0"/>
              </a:rPr>
              <a:t>Pejlemærker for udbud og placering af epx</a:t>
            </a:r>
          </a:p>
          <a:p>
            <a:endParaRPr lang="da-DK" sz="2000" b="1"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sz="2000" dirty="0">
                <a:solidFill>
                  <a:schemeClr val="accent1"/>
                </a:solidFill>
                <a:latin typeface="Trebuchet MS" panose="020B0603020202020204" pitchFamily="34" charset="0"/>
              </a:rPr>
              <a:t>Attraktive ungdomsmiljøer</a:t>
            </a:r>
          </a:p>
          <a:p>
            <a:pPr marL="285750" indent="-285750">
              <a:buFont typeface="Arial" panose="020B0604020202020204" pitchFamily="34" charset="0"/>
              <a:buChar char="•"/>
            </a:pPr>
            <a:endParaRPr lang="da-DK" sz="2000"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sz="2000" dirty="0">
                <a:solidFill>
                  <a:schemeClr val="accent1"/>
                </a:solidFill>
                <a:latin typeface="Trebuchet MS" panose="020B0603020202020204" pitchFamily="34" charset="0"/>
              </a:rPr>
              <a:t>Erhvervsrettede undervisningsmiljøer</a:t>
            </a:r>
          </a:p>
          <a:p>
            <a:pPr marL="285750" indent="-285750">
              <a:buFont typeface="Arial" panose="020B0604020202020204" pitchFamily="34" charset="0"/>
              <a:buChar char="•"/>
            </a:pPr>
            <a:endParaRPr lang="da-DK" sz="2000"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sz="2000" dirty="0">
                <a:solidFill>
                  <a:schemeClr val="accent1"/>
                </a:solidFill>
                <a:latin typeface="Trebuchet MS" panose="020B0603020202020204" pitchFamily="34" charset="0"/>
              </a:rPr>
              <a:t>Professionsrettede undervisningsmiljøer</a:t>
            </a:r>
          </a:p>
          <a:p>
            <a:pPr marL="285750" indent="-285750">
              <a:buFont typeface="Arial" panose="020B0604020202020204" pitchFamily="34" charset="0"/>
              <a:buChar char="•"/>
            </a:pPr>
            <a:endParaRPr lang="da-DK" sz="2000"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sz="2000" dirty="0">
                <a:solidFill>
                  <a:schemeClr val="accent1"/>
                </a:solidFill>
                <a:latin typeface="Trebuchet MS" panose="020B0603020202020204" pitchFamily="34" charset="0"/>
              </a:rPr>
              <a:t>Relevante bygningsfaciliteter</a:t>
            </a:r>
          </a:p>
        </p:txBody>
      </p:sp>
      <p:sp>
        <p:nvSpPr>
          <p:cNvPr id="6" name="Tekstfelt 5">
            <a:extLst>
              <a:ext uri="{FF2B5EF4-FFF2-40B4-BE49-F238E27FC236}">
                <a16:creationId xmlns:a16="http://schemas.microsoft.com/office/drawing/2014/main" id="{12486CDE-B8DE-CFE7-D8DD-2AE8BBB1566F}"/>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113847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BBD46-14A3-AAEF-3672-3561F4B7F9F2}"/>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847D6ED-0CB0-FA1E-6B41-3D2B36CCF972}"/>
              </a:ext>
            </a:extLst>
          </p:cNvPr>
          <p:cNvSpPr>
            <a:spLocks noGrp="1"/>
          </p:cNvSpPr>
          <p:nvPr>
            <p:ph type="sldNum" sz="quarter" idx="12"/>
          </p:nvPr>
        </p:nvSpPr>
        <p:spPr/>
        <p:txBody>
          <a:bodyPr/>
          <a:lstStyle/>
          <a:p>
            <a:fld id="{7F9B5563-22A4-2C49-971F-DF74FD805A99}" type="slidenum">
              <a:rPr lang="da-DK" smtClean="0"/>
              <a:pPr/>
              <a:t>34</a:t>
            </a:fld>
            <a:endParaRPr lang="da-DK" dirty="0"/>
          </a:p>
        </p:txBody>
      </p:sp>
      <p:sp>
        <p:nvSpPr>
          <p:cNvPr id="4" name="Titel 3">
            <a:extLst>
              <a:ext uri="{FF2B5EF4-FFF2-40B4-BE49-F238E27FC236}">
                <a16:creationId xmlns:a16="http://schemas.microsoft.com/office/drawing/2014/main" id="{B9CF8DD9-D1C0-7FCB-3274-1C54F2594B60}"/>
              </a:ext>
            </a:extLst>
          </p:cNvPr>
          <p:cNvSpPr>
            <a:spLocks noGrp="1"/>
          </p:cNvSpPr>
          <p:nvPr>
            <p:ph type="title"/>
          </p:nvPr>
        </p:nvSpPr>
        <p:spPr>
          <a:xfrm>
            <a:off x="838200" y="787179"/>
            <a:ext cx="10515600" cy="1325563"/>
          </a:xfrm>
        </p:spPr>
        <p:txBody>
          <a:bodyPr/>
          <a:lstStyle/>
          <a:p>
            <a:r>
              <a:rPr lang="da-DK" dirty="0"/>
              <a:t>Pejlemærker – gymnasiale uddannelser</a:t>
            </a:r>
            <a:br>
              <a:rPr lang="da-DK" dirty="0"/>
            </a:br>
            <a:r>
              <a:rPr lang="da-DK" sz="2000" dirty="0"/>
              <a:t>-for omlægning af institutionslandskabet, jf. 1.epx-delaftale</a:t>
            </a:r>
            <a:br>
              <a:rPr lang="da-DK" dirty="0"/>
            </a:br>
            <a:endParaRPr lang="da-DK" dirty="0"/>
          </a:p>
        </p:txBody>
      </p:sp>
      <p:sp>
        <p:nvSpPr>
          <p:cNvPr id="5" name="Rektangel 4">
            <a:extLst>
              <a:ext uri="{FF2B5EF4-FFF2-40B4-BE49-F238E27FC236}">
                <a16:creationId xmlns:a16="http://schemas.microsoft.com/office/drawing/2014/main" id="{1989CA3A-675F-9101-7A7E-0F22204F648E}"/>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29FC76F0-650F-671E-4559-D17947E4B46C}"/>
              </a:ext>
            </a:extLst>
          </p:cNvPr>
          <p:cNvSpPr/>
          <p:nvPr/>
        </p:nvSpPr>
        <p:spPr>
          <a:xfrm>
            <a:off x="1478599" y="2372497"/>
            <a:ext cx="9770076" cy="3797644"/>
          </a:xfrm>
          <a:prstGeom prst="rect">
            <a:avLst/>
          </a:prstGeom>
          <a:solidFill>
            <a:schemeClr val="accent3"/>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a-DK" sz="2000" dirty="0">
              <a:solidFill>
                <a:schemeClr val="accent1"/>
              </a:solidFill>
              <a:latin typeface="Trebuchet MS" panose="020B0603020202020204" pitchFamily="34" charset="0"/>
            </a:endParaRPr>
          </a:p>
        </p:txBody>
      </p:sp>
      <p:sp>
        <p:nvSpPr>
          <p:cNvPr id="6" name="Rektangel 5">
            <a:extLst>
              <a:ext uri="{FF2B5EF4-FFF2-40B4-BE49-F238E27FC236}">
                <a16:creationId xmlns:a16="http://schemas.microsoft.com/office/drawing/2014/main" id="{EDC88F15-6215-720E-DE09-3D8EEEAFEF22}"/>
              </a:ext>
            </a:extLst>
          </p:cNvPr>
          <p:cNvSpPr/>
          <p:nvPr/>
        </p:nvSpPr>
        <p:spPr>
          <a:xfrm>
            <a:off x="1664318" y="2648522"/>
            <a:ext cx="5209241" cy="2561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b="1" dirty="0">
                <a:solidFill>
                  <a:schemeClr val="accent1"/>
                </a:solidFill>
                <a:latin typeface="Trebuchet MS" panose="020B0603020202020204" pitchFamily="34" charset="0"/>
              </a:rPr>
              <a:t>Konsolidering af udbud af gymnasiale uddannelser</a:t>
            </a:r>
          </a:p>
          <a:p>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I mindre byområder – én institution</a:t>
            </a:r>
          </a:p>
          <a:p>
            <a:pPr marL="342900" indent="-342900">
              <a:buFont typeface="Arial" panose="020B0604020202020204" pitchFamily="34" charset="0"/>
              <a:buChar char="•"/>
            </a:pPr>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I mellemstore byområder – </a:t>
            </a:r>
            <a:br>
              <a:rPr lang="da-DK" dirty="0">
                <a:solidFill>
                  <a:schemeClr val="accent1"/>
                </a:solidFill>
                <a:latin typeface="Trebuchet MS" panose="020B0603020202020204" pitchFamily="34" charset="0"/>
              </a:rPr>
            </a:br>
            <a:r>
              <a:rPr lang="da-DK" dirty="0">
                <a:solidFill>
                  <a:schemeClr val="accent1"/>
                </a:solidFill>
                <a:latin typeface="Trebuchet MS" panose="020B0603020202020204" pitchFamily="34" charset="0"/>
              </a:rPr>
              <a:t>evt. mere end én institution</a:t>
            </a:r>
          </a:p>
          <a:p>
            <a:pPr marL="342900" indent="-342900">
              <a:buFont typeface="Arial" panose="020B0604020202020204" pitchFamily="34" charset="0"/>
              <a:buChar char="•"/>
            </a:pPr>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Sammenlægning/udspaltning af </a:t>
            </a:r>
            <a:br>
              <a:rPr lang="da-DK" dirty="0">
                <a:solidFill>
                  <a:schemeClr val="accent1"/>
                </a:solidFill>
                <a:latin typeface="Trebuchet MS" panose="020B0603020202020204" pitchFamily="34" charset="0"/>
              </a:rPr>
            </a:br>
            <a:r>
              <a:rPr lang="da-DK" dirty="0">
                <a:solidFill>
                  <a:schemeClr val="accent1"/>
                </a:solidFill>
                <a:latin typeface="Trebuchet MS" panose="020B0603020202020204" pitchFamily="34" charset="0"/>
              </a:rPr>
              <a:t>VUC-aktivitet</a:t>
            </a:r>
          </a:p>
        </p:txBody>
      </p:sp>
      <p:sp>
        <p:nvSpPr>
          <p:cNvPr id="7" name="Rektangel 6">
            <a:extLst>
              <a:ext uri="{FF2B5EF4-FFF2-40B4-BE49-F238E27FC236}">
                <a16:creationId xmlns:a16="http://schemas.microsoft.com/office/drawing/2014/main" id="{B6C77B53-03AA-A838-0C5F-D148026FC94D}"/>
              </a:ext>
            </a:extLst>
          </p:cNvPr>
          <p:cNvSpPr/>
          <p:nvPr/>
        </p:nvSpPr>
        <p:spPr>
          <a:xfrm>
            <a:off x="6363637" y="2648522"/>
            <a:ext cx="4633877" cy="2561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b="1" dirty="0">
                <a:solidFill>
                  <a:schemeClr val="accent1"/>
                </a:solidFill>
                <a:latin typeface="Trebuchet MS" panose="020B0603020202020204" pitchFamily="34" charset="0"/>
              </a:rPr>
              <a:t>Udbud af gymnasiale enkeltfag</a:t>
            </a:r>
          </a:p>
          <a:p>
            <a:endParaRPr lang="da-DK" b="1" dirty="0">
              <a:solidFill>
                <a:schemeClr val="accent1"/>
              </a:solidFill>
              <a:latin typeface="Trebuchet MS" panose="020B0603020202020204" pitchFamily="34" charset="0"/>
            </a:endParaRPr>
          </a:p>
          <a:p>
            <a:pPr marL="285750" indent="-285750">
              <a:buFont typeface="Arial" panose="020B0604020202020204" pitchFamily="34" charset="0"/>
              <a:buChar char="•"/>
            </a:pPr>
            <a:endParaRPr lang="da-DK"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Geografisk afstand ift. kursistvolumen</a:t>
            </a: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Stærke voksenpædagogiske miljøer</a:t>
            </a: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Tilstrækkeligt udbud af fag</a:t>
            </a: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Fagligt og økonomisk bæredygtige uddannelsesmiljøer</a:t>
            </a: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Udnyttelse af eksisterende rammer og kapacitet</a:t>
            </a:r>
          </a:p>
        </p:txBody>
      </p:sp>
      <p:sp>
        <p:nvSpPr>
          <p:cNvPr id="8" name="Tekstfelt 7">
            <a:extLst>
              <a:ext uri="{FF2B5EF4-FFF2-40B4-BE49-F238E27FC236}">
                <a16:creationId xmlns:a16="http://schemas.microsoft.com/office/drawing/2014/main" id="{E4570C9A-4EA0-E138-12C4-2E6281FE90E6}"/>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151120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CABC3-3847-8D4D-AD6C-C1641E500B38}"/>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3756424-31A5-A07F-4659-CD726056A496}"/>
              </a:ext>
            </a:extLst>
          </p:cNvPr>
          <p:cNvSpPr>
            <a:spLocks noGrp="1"/>
          </p:cNvSpPr>
          <p:nvPr>
            <p:ph type="sldNum" sz="quarter" idx="12"/>
          </p:nvPr>
        </p:nvSpPr>
        <p:spPr/>
        <p:txBody>
          <a:bodyPr/>
          <a:lstStyle/>
          <a:p>
            <a:fld id="{7F9B5563-22A4-2C49-971F-DF74FD805A99}" type="slidenum">
              <a:rPr lang="da-DK" smtClean="0"/>
              <a:pPr/>
              <a:t>35</a:t>
            </a:fld>
            <a:endParaRPr lang="da-DK" dirty="0"/>
          </a:p>
        </p:txBody>
      </p:sp>
      <p:sp>
        <p:nvSpPr>
          <p:cNvPr id="4" name="Titel 3">
            <a:extLst>
              <a:ext uri="{FF2B5EF4-FFF2-40B4-BE49-F238E27FC236}">
                <a16:creationId xmlns:a16="http://schemas.microsoft.com/office/drawing/2014/main" id="{7A50F966-FAE9-04BD-6EF4-69A11FAE4ABE}"/>
              </a:ext>
            </a:extLst>
          </p:cNvPr>
          <p:cNvSpPr>
            <a:spLocks noGrp="1"/>
          </p:cNvSpPr>
          <p:nvPr>
            <p:ph type="title"/>
          </p:nvPr>
        </p:nvSpPr>
        <p:spPr>
          <a:xfrm>
            <a:off x="838200" y="787179"/>
            <a:ext cx="10515600" cy="1325563"/>
          </a:xfrm>
        </p:spPr>
        <p:txBody>
          <a:bodyPr/>
          <a:lstStyle/>
          <a:p>
            <a:r>
              <a:rPr lang="da-DK" dirty="0"/>
              <a:t>Pejlemærker – erhvervsuddannelser</a:t>
            </a:r>
            <a:br>
              <a:rPr lang="da-DK" dirty="0"/>
            </a:br>
            <a:r>
              <a:rPr lang="da-DK" sz="2000" dirty="0"/>
              <a:t>-for omlægning af institutionslandskabet, jf. 1.epx-delaftale</a:t>
            </a:r>
            <a:br>
              <a:rPr lang="da-DK" dirty="0"/>
            </a:br>
            <a:endParaRPr lang="da-DK" dirty="0"/>
          </a:p>
        </p:txBody>
      </p:sp>
      <p:sp>
        <p:nvSpPr>
          <p:cNvPr id="5" name="Rektangel 4">
            <a:extLst>
              <a:ext uri="{FF2B5EF4-FFF2-40B4-BE49-F238E27FC236}">
                <a16:creationId xmlns:a16="http://schemas.microsoft.com/office/drawing/2014/main" id="{90C203A0-242A-E5B3-4201-C59B67606083}"/>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1C591553-ECB0-4FC8-3B10-5349DDB63692}"/>
              </a:ext>
            </a:extLst>
          </p:cNvPr>
          <p:cNvSpPr/>
          <p:nvPr/>
        </p:nvSpPr>
        <p:spPr>
          <a:xfrm>
            <a:off x="1478599" y="2372497"/>
            <a:ext cx="9770076" cy="3797644"/>
          </a:xfrm>
          <a:prstGeom prst="rect">
            <a:avLst/>
          </a:prstGeom>
          <a:solidFill>
            <a:schemeClr val="accent3"/>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a-DK" sz="2000" dirty="0">
              <a:solidFill>
                <a:schemeClr val="accent1"/>
              </a:solidFill>
              <a:latin typeface="Trebuchet MS" panose="020B0603020202020204" pitchFamily="34" charset="0"/>
            </a:endParaRPr>
          </a:p>
        </p:txBody>
      </p:sp>
      <p:sp>
        <p:nvSpPr>
          <p:cNvPr id="6" name="Rektangel 5">
            <a:extLst>
              <a:ext uri="{FF2B5EF4-FFF2-40B4-BE49-F238E27FC236}">
                <a16:creationId xmlns:a16="http://schemas.microsoft.com/office/drawing/2014/main" id="{90CEFA7B-C16A-2D6C-560C-A9421898FC72}"/>
              </a:ext>
            </a:extLst>
          </p:cNvPr>
          <p:cNvSpPr/>
          <p:nvPr/>
        </p:nvSpPr>
        <p:spPr>
          <a:xfrm>
            <a:off x="1664318" y="2648522"/>
            <a:ext cx="4699319" cy="2561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b="1" dirty="0">
                <a:solidFill>
                  <a:schemeClr val="accent1"/>
                </a:solidFill>
                <a:latin typeface="Trebuchet MS" panose="020B0603020202020204" pitchFamily="34" charset="0"/>
              </a:rPr>
              <a:t>Konsolidering af udbud af erhvervsuddannelser i områdeskoler</a:t>
            </a:r>
          </a:p>
          <a:p>
            <a:endParaRPr lang="da-DK" b="1"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Geografisk dækning uden for </a:t>
            </a:r>
            <a:br>
              <a:rPr lang="da-DK" dirty="0">
                <a:solidFill>
                  <a:schemeClr val="accent1"/>
                </a:solidFill>
                <a:latin typeface="Trebuchet MS" panose="020B0603020202020204" pitchFamily="34" charset="0"/>
              </a:rPr>
            </a:br>
            <a:r>
              <a:rPr lang="da-DK" dirty="0">
                <a:solidFill>
                  <a:schemeClr val="accent1"/>
                </a:solidFill>
                <a:latin typeface="Trebuchet MS" panose="020B0603020202020204" pitchFamily="34" charset="0"/>
              </a:rPr>
              <a:t>større byer</a:t>
            </a:r>
          </a:p>
          <a:p>
            <a:pPr marL="285750" indent="-285750">
              <a:buFont typeface="Arial" panose="020B0604020202020204" pitchFamily="34" charset="0"/>
              <a:buChar char="•"/>
            </a:pPr>
            <a:endParaRPr lang="da-DK"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Lokale afdelinger i mindre og mellemstore byer</a:t>
            </a:r>
          </a:p>
          <a:p>
            <a:pPr marL="285750" indent="-285750">
              <a:buFont typeface="Arial" panose="020B0604020202020204" pitchFamily="34" charset="0"/>
              <a:buChar char="•"/>
            </a:pPr>
            <a:endParaRPr lang="da-DK"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Udbud i sammenhæng med tekniske/merkantile gymnasiale uddannelser</a:t>
            </a:r>
          </a:p>
        </p:txBody>
      </p:sp>
      <p:sp>
        <p:nvSpPr>
          <p:cNvPr id="7" name="Rektangel 6">
            <a:extLst>
              <a:ext uri="{FF2B5EF4-FFF2-40B4-BE49-F238E27FC236}">
                <a16:creationId xmlns:a16="http://schemas.microsoft.com/office/drawing/2014/main" id="{E1280211-AE1B-B95A-C914-5F6A8D43AE7E}"/>
              </a:ext>
            </a:extLst>
          </p:cNvPr>
          <p:cNvSpPr/>
          <p:nvPr/>
        </p:nvSpPr>
        <p:spPr>
          <a:xfrm>
            <a:off x="6363637" y="2648522"/>
            <a:ext cx="4633877" cy="2561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b="1" dirty="0">
                <a:solidFill>
                  <a:schemeClr val="accent1"/>
                </a:solidFill>
                <a:latin typeface="Trebuchet MS" panose="020B0603020202020204" pitchFamily="34" charset="0"/>
              </a:rPr>
              <a:t>Pejlemærker for udbud og placering </a:t>
            </a:r>
            <a:br>
              <a:rPr lang="da-DK" b="1" dirty="0">
                <a:solidFill>
                  <a:schemeClr val="accent1"/>
                </a:solidFill>
                <a:latin typeface="Trebuchet MS" panose="020B0603020202020204" pitchFamily="34" charset="0"/>
              </a:rPr>
            </a:br>
            <a:r>
              <a:rPr lang="da-DK" b="1" dirty="0">
                <a:solidFill>
                  <a:schemeClr val="accent1"/>
                </a:solidFill>
                <a:latin typeface="Trebuchet MS" panose="020B0603020202020204" pitchFamily="34" charset="0"/>
              </a:rPr>
              <a:t>af epx</a:t>
            </a:r>
          </a:p>
          <a:p>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Uden for de større byer: hensyn til at understøtte geografisk udbud af gymnasieuddannelser og erhvervsuddannelse</a:t>
            </a:r>
          </a:p>
        </p:txBody>
      </p:sp>
      <p:sp>
        <p:nvSpPr>
          <p:cNvPr id="8" name="Tekstfelt 7">
            <a:extLst>
              <a:ext uri="{FF2B5EF4-FFF2-40B4-BE49-F238E27FC236}">
                <a16:creationId xmlns:a16="http://schemas.microsoft.com/office/drawing/2014/main" id="{7AF244A3-DBE0-1FC4-7DA7-74C11A93CB74}"/>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1414296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4B71-A9D4-5426-7D07-68F42BBF05FB}"/>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FA3ED7B-10A4-F28B-9970-019BEF1129AA}"/>
              </a:ext>
            </a:extLst>
          </p:cNvPr>
          <p:cNvSpPr>
            <a:spLocks noGrp="1"/>
          </p:cNvSpPr>
          <p:nvPr>
            <p:ph type="sldNum" sz="quarter" idx="12"/>
          </p:nvPr>
        </p:nvSpPr>
        <p:spPr/>
        <p:txBody>
          <a:bodyPr/>
          <a:lstStyle/>
          <a:p>
            <a:fld id="{7F9B5563-22A4-2C49-971F-DF74FD805A99}" type="slidenum">
              <a:rPr lang="da-DK" smtClean="0"/>
              <a:pPr/>
              <a:t>36</a:t>
            </a:fld>
            <a:endParaRPr lang="da-DK" dirty="0"/>
          </a:p>
        </p:txBody>
      </p:sp>
      <p:sp>
        <p:nvSpPr>
          <p:cNvPr id="4" name="Titel 3">
            <a:extLst>
              <a:ext uri="{FF2B5EF4-FFF2-40B4-BE49-F238E27FC236}">
                <a16:creationId xmlns:a16="http://schemas.microsoft.com/office/drawing/2014/main" id="{5F011A81-2918-8016-4FD7-6E9D49FB6073}"/>
              </a:ext>
            </a:extLst>
          </p:cNvPr>
          <p:cNvSpPr>
            <a:spLocks noGrp="1"/>
          </p:cNvSpPr>
          <p:nvPr>
            <p:ph type="title"/>
          </p:nvPr>
        </p:nvSpPr>
        <p:spPr>
          <a:xfrm>
            <a:off x="838200" y="787179"/>
            <a:ext cx="10515600" cy="1325563"/>
          </a:xfrm>
        </p:spPr>
        <p:txBody>
          <a:bodyPr/>
          <a:lstStyle/>
          <a:p>
            <a:r>
              <a:rPr lang="da-DK" dirty="0"/>
              <a:t>Pejlemærker – almen VEU</a:t>
            </a:r>
            <a:br>
              <a:rPr lang="da-DK" dirty="0"/>
            </a:br>
            <a:r>
              <a:rPr lang="da-DK" sz="2000" dirty="0"/>
              <a:t>-for omlægning af institutionslandskabet, jf. 1.epx-delaftale</a:t>
            </a:r>
            <a:br>
              <a:rPr lang="da-DK" dirty="0"/>
            </a:br>
            <a:endParaRPr lang="da-DK" dirty="0"/>
          </a:p>
        </p:txBody>
      </p:sp>
      <p:sp>
        <p:nvSpPr>
          <p:cNvPr id="5" name="Rektangel 4">
            <a:extLst>
              <a:ext uri="{FF2B5EF4-FFF2-40B4-BE49-F238E27FC236}">
                <a16:creationId xmlns:a16="http://schemas.microsoft.com/office/drawing/2014/main" id="{70151426-7D0B-7C7F-E9F5-E00422600CFE}"/>
              </a:ext>
            </a:extLst>
          </p:cNvPr>
          <p:cNvSpPr/>
          <p:nvPr/>
        </p:nvSpPr>
        <p:spPr>
          <a:xfrm>
            <a:off x="0" y="0"/>
            <a:ext cx="449369"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ED668185-A512-A0FA-9D9D-70A6B99E7006}"/>
              </a:ext>
            </a:extLst>
          </p:cNvPr>
          <p:cNvSpPr/>
          <p:nvPr/>
        </p:nvSpPr>
        <p:spPr>
          <a:xfrm>
            <a:off x="1478599" y="2372497"/>
            <a:ext cx="9770076" cy="3797644"/>
          </a:xfrm>
          <a:prstGeom prst="rect">
            <a:avLst/>
          </a:prstGeom>
          <a:solidFill>
            <a:schemeClr val="accent3"/>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a-DK" sz="2000" dirty="0">
              <a:solidFill>
                <a:schemeClr val="accent1"/>
              </a:solidFill>
              <a:latin typeface="Trebuchet MS" panose="020B0603020202020204" pitchFamily="34" charset="0"/>
            </a:endParaRPr>
          </a:p>
        </p:txBody>
      </p:sp>
      <p:sp>
        <p:nvSpPr>
          <p:cNvPr id="6" name="Rektangel 5">
            <a:extLst>
              <a:ext uri="{FF2B5EF4-FFF2-40B4-BE49-F238E27FC236}">
                <a16:creationId xmlns:a16="http://schemas.microsoft.com/office/drawing/2014/main" id="{55DF23E6-D9CE-4AB8-FEBF-EBA258562221}"/>
              </a:ext>
            </a:extLst>
          </p:cNvPr>
          <p:cNvSpPr/>
          <p:nvPr/>
        </p:nvSpPr>
        <p:spPr>
          <a:xfrm>
            <a:off x="1664318" y="2648522"/>
            <a:ext cx="4699319" cy="2561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b="1" dirty="0">
                <a:solidFill>
                  <a:schemeClr val="accent1"/>
                </a:solidFill>
                <a:latin typeface="Trebuchet MS" panose="020B0603020202020204" pitchFamily="34" charset="0"/>
              </a:rPr>
              <a:t>Rammer og forpligtelser</a:t>
            </a:r>
          </a:p>
          <a:p>
            <a:endParaRPr lang="da-DK" b="1"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Større dækningsområder end </a:t>
            </a:r>
            <a:r>
              <a:rPr lang="da-DK" dirty="0" err="1">
                <a:solidFill>
                  <a:schemeClr val="accent1"/>
                </a:solidFill>
                <a:latin typeface="Trebuchet MS" panose="020B0603020202020204" pitchFamily="34" charset="0"/>
              </a:rPr>
              <a:t>VUC’ernes</a:t>
            </a:r>
            <a:r>
              <a:rPr lang="da-DK" dirty="0">
                <a:solidFill>
                  <a:schemeClr val="accent1"/>
                </a:solidFill>
                <a:latin typeface="Trebuchet MS" panose="020B0603020202020204" pitchFamily="34" charset="0"/>
              </a:rPr>
              <a:t> i dag</a:t>
            </a:r>
          </a:p>
          <a:p>
            <a:pPr marL="285750" indent="-285750">
              <a:buFont typeface="Arial" panose="020B0604020202020204" pitchFamily="34" charset="0"/>
              <a:buChar char="•"/>
            </a:pPr>
            <a:endParaRPr lang="da-DK"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I hvert dækningsområde – én erhvervsskole med udbud af AMU tildeles ret og forpligtelse til udbud</a:t>
            </a:r>
          </a:p>
          <a:p>
            <a:pPr marL="285750" indent="-285750">
              <a:buFont typeface="Arial" panose="020B0604020202020204" pitchFamily="34" charset="0"/>
              <a:buChar char="•"/>
            </a:pPr>
            <a:endParaRPr lang="da-DK" dirty="0">
              <a:solidFill>
                <a:schemeClr val="accent1"/>
              </a:solidFill>
              <a:latin typeface="Trebuchet MS" panose="020B0603020202020204" pitchFamily="34" charset="0"/>
            </a:endParaRPr>
          </a:p>
          <a:p>
            <a:pPr marL="285750" indent="-285750">
              <a:buFont typeface="Arial" panose="020B0604020202020204" pitchFamily="34" charset="0"/>
              <a:buChar char="•"/>
            </a:pPr>
            <a:r>
              <a:rPr lang="da-DK" dirty="0">
                <a:solidFill>
                  <a:schemeClr val="accent1"/>
                </a:solidFill>
                <a:latin typeface="Trebuchet MS" panose="020B0603020202020204" pitchFamily="34" charset="0"/>
              </a:rPr>
              <a:t>Driftsoverenskomster for udbud af </a:t>
            </a:r>
            <a:r>
              <a:rPr lang="da-DK" dirty="0" err="1">
                <a:solidFill>
                  <a:schemeClr val="accent1"/>
                </a:solidFill>
                <a:latin typeface="Trebuchet MS" panose="020B0603020202020204" pitchFamily="34" charset="0"/>
              </a:rPr>
              <a:t>fvu</a:t>
            </a:r>
            <a:endParaRPr lang="da-DK" dirty="0">
              <a:solidFill>
                <a:schemeClr val="accent1"/>
              </a:solidFill>
              <a:latin typeface="Trebuchet MS" panose="020B0603020202020204" pitchFamily="34" charset="0"/>
            </a:endParaRPr>
          </a:p>
        </p:txBody>
      </p:sp>
      <p:sp>
        <p:nvSpPr>
          <p:cNvPr id="7" name="Rektangel 6">
            <a:extLst>
              <a:ext uri="{FF2B5EF4-FFF2-40B4-BE49-F238E27FC236}">
                <a16:creationId xmlns:a16="http://schemas.microsoft.com/office/drawing/2014/main" id="{21BF6447-8876-BD78-7673-4B5A3D141C08}"/>
              </a:ext>
            </a:extLst>
          </p:cNvPr>
          <p:cNvSpPr/>
          <p:nvPr/>
        </p:nvSpPr>
        <p:spPr>
          <a:xfrm>
            <a:off x="6363637" y="2648522"/>
            <a:ext cx="4633877" cy="2561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b="1" dirty="0">
                <a:solidFill>
                  <a:schemeClr val="accent1"/>
                </a:solidFill>
                <a:latin typeface="Trebuchet MS" panose="020B0603020202020204" pitchFamily="34" charset="0"/>
              </a:rPr>
              <a:t>Placering af </a:t>
            </a:r>
            <a:r>
              <a:rPr lang="da-DK" b="1" dirty="0" err="1">
                <a:solidFill>
                  <a:schemeClr val="accent1"/>
                </a:solidFill>
                <a:latin typeface="Trebuchet MS" panose="020B0603020202020204" pitchFamily="34" charset="0"/>
              </a:rPr>
              <a:t>avu</a:t>
            </a:r>
            <a:r>
              <a:rPr lang="da-DK" b="1" dirty="0">
                <a:solidFill>
                  <a:schemeClr val="accent1"/>
                </a:solidFill>
                <a:latin typeface="Trebuchet MS" panose="020B0603020202020204" pitchFamily="34" charset="0"/>
              </a:rPr>
              <a:t>, </a:t>
            </a:r>
            <a:r>
              <a:rPr lang="da-DK" b="1" dirty="0" err="1">
                <a:solidFill>
                  <a:schemeClr val="accent1"/>
                </a:solidFill>
                <a:latin typeface="Trebuchet MS" panose="020B0603020202020204" pitchFamily="34" charset="0"/>
              </a:rPr>
              <a:t>fvu</a:t>
            </a:r>
            <a:r>
              <a:rPr lang="da-DK" b="1" dirty="0">
                <a:solidFill>
                  <a:schemeClr val="accent1"/>
                </a:solidFill>
                <a:latin typeface="Trebuchet MS" panose="020B0603020202020204" pitchFamily="34" charset="0"/>
              </a:rPr>
              <a:t> og </a:t>
            </a:r>
            <a:r>
              <a:rPr lang="da-DK" b="1" dirty="0" err="1">
                <a:solidFill>
                  <a:schemeClr val="accent1"/>
                </a:solidFill>
                <a:latin typeface="Trebuchet MS" panose="020B0603020202020204" pitchFamily="34" charset="0"/>
              </a:rPr>
              <a:t>obu</a:t>
            </a:r>
            <a:endParaRPr lang="da-DK" b="1" dirty="0">
              <a:solidFill>
                <a:schemeClr val="accent1"/>
              </a:solidFill>
              <a:latin typeface="Trebuchet MS" panose="020B0603020202020204" pitchFamily="34" charset="0"/>
            </a:endParaRPr>
          </a:p>
          <a:p>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Stærke voksenpædagogiske læringsmiljøer</a:t>
            </a:r>
          </a:p>
          <a:p>
            <a:pPr marL="342900" indent="-342900">
              <a:buFont typeface="Arial" panose="020B0604020202020204" pitchFamily="34" charset="0"/>
              <a:buChar char="•"/>
            </a:pPr>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Sammenhæng til institutionens øvrige uddannelsesudbud</a:t>
            </a:r>
          </a:p>
          <a:p>
            <a:pPr marL="342900" indent="-342900">
              <a:buFont typeface="Arial" panose="020B0604020202020204" pitchFamily="34" charset="0"/>
              <a:buChar char="•"/>
            </a:pPr>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Fagligt og økonomisk bæredygtige uddannelsesmiljøer</a:t>
            </a:r>
          </a:p>
          <a:p>
            <a:pPr marL="342900" indent="-342900">
              <a:buFont typeface="Arial" panose="020B0604020202020204" pitchFamily="34" charset="0"/>
              <a:buChar char="•"/>
            </a:pPr>
            <a:endParaRPr lang="da-DK" dirty="0">
              <a:solidFill>
                <a:schemeClr val="accent1"/>
              </a:solidFill>
              <a:latin typeface="Trebuchet MS" panose="020B0603020202020204" pitchFamily="34" charset="0"/>
            </a:endParaRPr>
          </a:p>
          <a:p>
            <a:pPr marL="342900" indent="-342900">
              <a:buFont typeface="Arial" panose="020B0604020202020204" pitchFamily="34" charset="0"/>
              <a:buChar char="•"/>
            </a:pPr>
            <a:r>
              <a:rPr lang="da-DK" dirty="0">
                <a:solidFill>
                  <a:schemeClr val="accent1"/>
                </a:solidFill>
                <a:latin typeface="Trebuchet MS" panose="020B0603020202020204" pitchFamily="34" charset="0"/>
              </a:rPr>
              <a:t>Bred geografisk dækning </a:t>
            </a:r>
          </a:p>
        </p:txBody>
      </p:sp>
      <p:sp>
        <p:nvSpPr>
          <p:cNvPr id="8" name="Tekstfelt 7">
            <a:extLst>
              <a:ext uri="{FF2B5EF4-FFF2-40B4-BE49-F238E27FC236}">
                <a16:creationId xmlns:a16="http://schemas.microsoft.com/office/drawing/2014/main" id="{243CA9F8-2A81-7064-B181-F9AE52CAD78A}"/>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50681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1127D-E7E1-4403-06A7-79FA28E2B26D}"/>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2C9F7E50-6990-0C28-1A17-D4F90068ED4B}"/>
              </a:ext>
            </a:extLst>
          </p:cNvPr>
          <p:cNvSpPr>
            <a:spLocks noGrp="1"/>
          </p:cNvSpPr>
          <p:nvPr>
            <p:ph type="sldNum" sz="quarter" idx="12"/>
          </p:nvPr>
        </p:nvSpPr>
        <p:spPr/>
        <p:txBody>
          <a:bodyPr/>
          <a:lstStyle/>
          <a:p>
            <a:fld id="{7F9B5563-22A4-2C49-971F-DF74FD805A99}" type="slidenum">
              <a:rPr lang="da-DK" smtClean="0"/>
              <a:pPr/>
              <a:t>4</a:t>
            </a:fld>
            <a:endParaRPr lang="da-DK" dirty="0"/>
          </a:p>
        </p:txBody>
      </p:sp>
      <p:sp>
        <p:nvSpPr>
          <p:cNvPr id="4" name="Titel 3">
            <a:extLst>
              <a:ext uri="{FF2B5EF4-FFF2-40B4-BE49-F238E27FC236}">
                <a16:creationId xmlns:a16="http://schemas.microsoft.com/office/drawing/2014/main" id="{D5A60606-0AA8-0FDC-5713-D6FD567B29E0}"/>
              </a:ext>
            </a:extLst>
          </p:cNvPr>
          <p:cNvSpPr>
            <a:spLocks noGrp="1"/>
          </p:cNvSpPr>
          <p:nvPr>
            <p:ph type="title"/>
          </p:nvPr>
        </p:nvSpPr>
        <p:spPr/>
        <p:txBody>
          <a:bodyPr/>
          <a:lstStyle/>
          <a:p>
            <a:r>
              <a:rPr lang="da-DK" dirty="0"/>
              <a:t>Indhold</a:t>
            </a:r>
          </a:p>
        </p:txBody>
      </p:sp>
      <p:sp>
        <p:nvSpPr>
          <p:cNvPr id="5" name="Rektangel 4">
            <a:extLst>
              <a:ext uri="{FF2B5EF4-FFF2-40B4-BE49-F238E27FC236}">
                <a16:creationId xmlns:a16="http://schemas.microsoft.com/office/drawing/2014/main" id="{41EEDFD4-D292-B0DC-7FDC-7F077F3A85FF}"/>
              </a:ext>
            </a:extLst>
          </p:cNvPr>
          <p:cNvSpPr/>
          <p:nvPr/>
        </p:nvSpPr>
        <p:spPr>
          <a:xfrm>
            <a:off x="0" y="0"/>
            <a:ext cx="44936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3C503504-D5B8-1087-4B70-0D187F655764}"/>
              </a:ext>
            </a:extLst>
          </p:cNvPr>
          <p:cNvSpPr/>
          <p:nvPr/>
        </p:nvSpPr>
        <p:spPr>
          <a:xfrm>
            <a:off x="920457" y="1913256"/>
            <a:ext cx="3122601" cy="4171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sz="1250" dirty="0">
                <a:solidFill>
                  <a:schemeClr val="tx1"/>
                </a:solidFill>
                <a:latin typeface="Trebuchet MS" panose="020B0603020202020204" pitchFamily="34" charset="0"/>
              </a:rPr>
              <a:t>Værktøjet er bygget op med afsæt i </a:t>
            </a:r>
            <a:r>
              <a:rPr lang="da-DK" sz="1250" b="1" dirty="0">
                <a:solidFill>
                  <a:schemeClr val="tx1"/>
                </a:solidFill>
                <a:latin typeface="Trebuchet MS" panose="020B0603020202020204" pitchFamily="34" charset="0"/>
              </a:rPr>
              <a:t>fem temaer, </a:t>
            </a:r>
            <a:r>
              <a:rPr lang="da-DK" sz="1250" dirty="0">
                <a:solidFill>
                  <a:schemeClr val="tx1"/>
                </a:solidFill>
                <a:latin typeface="Trebuchet MS" panose="020B0603020202020204" pitchFamily="34" charset="0"/>
              </a:rPr>
              <a:t>der guider processen for bestyrelsens drøftelser.</a:t>
            </a:r>
          </a:p>
          <a:p>
            <a:endParaRPr lang="da-DK" sz="1250" b="1" dirty="0">
              <a:solidFill>
                <a:schemeClr val="tx1"/>
              </a:solidFill>
              <a:latin typeface="Trebuchet MS" panose="020B0603020202020204" pitchFamily="34" charset="0"/>
            </a:endParaRPr>
          </a:p>
          <a:p>
            <a:r>
              <a:rPr lang="da-DK" sz="1250" dirty="0">
                <a:solidFill>
                  <a:schemeClr val="tx1"/>
                </a:solidFill>
                <a:latin typeface="Trebuchet MS" panose="020B0603020202020204" pitchFamily="34" charset="0"/>
              </a:rPr>
              <a:t>Værktøjet til </a:t>
            </a:r>
            <a:r>
              <a:rPr lang="da-DK" sz="1250" b="1" dirty="0">
                <a:solidFill>
                  <a:schemeClr val="tx1"/>
                </a:solidFill>
                <a:latin typeface="Trebuchet MS" panose="020B0603020202020204" pitchFamily="34" charset="0"/>
              </a:rPr>
              <a:t>ledelsen</a:t>
            </a:r>
            <a:r>
              <a:rPr lang="da-DK" sz="1250" dirty="0">
                <a:solidFill>
                  <a:schemeClr val="tx1"/>
                </a:solidFill>
                <a:latin typeface="Trebuchet MS" panose="020B0603020202020204" pitchFamily="34" charset="0"/>
              </a:rPr>
              <a:t> indeholder for hvert tema forslag til en række </a:t>
            </a:r>
            <a:r>
              <a:rPr lang="da-DK" sz="1250" b="1" dirty="0">
                <a:solidFill>
                  <a:schemeClr val="tx1"/>
                </a:solidFill>
                <a:latin typeface="Trebuchet MS" panose="020B0603020202020204" pitchFamily="34" charset="0"/>
              </a:rPr>
              <a:t>spørgsmål</a:t>
            </a:r>
            <a:r>
              <a:rPr lang="da-DK" sz="1250" dirty="0">
                <a:solidFill>
                  <a:schemeClr val="tx1"/>
                </a:solidFill>
                <a:latin typeface="Trebuchet MS" panose="020B0603020202020204" pitchFamily="34" charset="0"/>
              </a:rPr>
              <a:t>, ledelsen kan overveje i forbindelse med drøftelsen med bestyrelsen, samt </a:t>
            </a:r>
            <a:r>
              <a:rPr lang="da-DK" sz="1250" b="1" dirty="0">
                <a:solidFill>
                  <a:schemeClr val="tx1"/>
                </a:solidFill>
                <a:latin typeface="Trebuchet MS" panose="020B0603020202020204" pitchFamily="34" charset="0"/>
              </a:rPr>
              <a:t>analyser</a:t>
            </a:r>
            <a:r>
              <a:rPr lang="da-DK" sz="1250" dirty="0">
                <a:solidFill>
                  <a:schemeClr val="tx1"/>
                </a:solidFill>
                <a:latin typeface="Trebuchet MS" panose="020B0603020202020204" pitchFamily="34" charset="0"/>
              </a:rPr>
              <a:t> og </a:t>
            </a:r>
            <a:r>
              <a:rPr lang="da-DK" sz="1250" b="1" dirty="0">
                <a:solidFill>
                  <a:schemeClr val="tx1"/>
                </a:solidFill>
                <a:latin typeface="Trebuchet MS" panose="020B0603020202020204" pitchFamily="34" charset="0"/>
              </a:rPr>
              <a:t>data</a:t>
            </a:r>
            <a:r>
              <a:rPr lang="da-DK" sz="1250" dirty="0">
                <a:solidFill>
                  <a:schemeClr val="tx1"/>
                </a:solidFill>
                <a:latin typeface="Trebuchet MS" panose="020B0603020202020204" pitchFamily="34" charset="0"/>
              </a:rPr>
              <a:t>, der kan benyttes til at svare på spørgsmålene.</a:t>
            </a:r>
          </a:p>
          <a:p>
            <a:endParaRPr lang="da-DK" sz="1250" dirty="0">
              <a:solidFill>
                <a:schemeClr val="tx1"/>
              </a:solidFill>
              <a:latin typeface="Trebuchet MS" panose="020B0603020202020204" pitchFamily="34" charset="0"/>
            </a:endParaRPr>
          </a:p>
          <a:p>
            <a:r>
              <a:rPr lang="da-DK" sz="1250" dirty="0">
                <a:solidFill>
                  <a:schemeClr val="tx1"/>
                </a:solidFill>
                <a:latin typeface="Trebuchet MS" panose="020B0603020202020204" pitchFamily="34" charset="0"/>
              </a:rPr>
              <a:t>Værktøjet til </a:t>
            </a:r>
            <a:r>
              <a:rPr lang="da-DK" sz="1250" b="1" dirty="0">
                <a:solidFill>
                  <a:schemeClr val="tx1"/>
                </a:solidFill>
                <a:latin typeface="Trebuchet MS" panose="020B0603020202020204" pitchFamily="34" charset="0"/>
              </a:rPr>
              <a:t>bestyrelsen</a:t>
            </a:r>
            <a:r>
              <a:rPr lang="da-DK" sz="1250" dirty="0">
                <a:solidFill>
                  <a:schemeClr val="tx1"/>
                </a:solidFill>
                <a:latin typeface="Trebuchet MS" panose="020B0603020202020204" pitchFamily="34" charset="0"/>
              </a:rPr>
              <a:t> er en kondenseret udgave af værktøjet til ledelsen, og udpeger forhold, der bør indgå i bestyrelsens grundlag for at træffe </a:t>
            </a:r>
            <a:r>
              <a:rPr lang="da-DK" sz="1250" b="1" dirty="0">
                <a:solidFill>
                  <a:schemeClr val="tx1"/>
                </a:solidFill>
                <a:latin typeface="Trebuchet MS" panose="020B0603020202020204" pitchFamily="34" charset="0"/>
              </a:rPr>
              <a:t>beslutninger</a:t>
            </a:r>
            <a:r>
              <a:rPr lang="da-DK" sz="1250" dirty="0">
                <a:solidFill>
                  <a:schemeClr val="tx1"/>
                </a:solidFill>
                <a:latin typeface="Trebuchet MS" panose="020B0603020202020204" pitchFamily="34" charset="0"/>
              </a:rPr>
              <a:t> om institutionens strategi i et nyt institutionslandskab.</a:t>
            </a:r>
          </a:p>
          <a:p>
            <a:endParaRPr lang="da-DK" sz="1250" dirty="0">
              <a:solidFill>
                <a:schemeClr val="tx1"/>
              </a:solidFill>
              <a:latin typeface="Trebuchet MS" panose="020B0603020202020204" pitchFamily="34" charset="0"/>
            </a:endParaRPr>
          </a:p>
          <a:p>
            <a:r>
              <a:rPr lang="da-DK" sz="1250" dirty="0">
                <a:solidFill>
                  <a:schemeClr val="tx1"/>
                </a:solidFill>
                <a:latin typeface="Trebuchet MS" panose="020B0603020202020204" pitchFamily="34" charset="0"/>
              </a:rPr>
              <a:t>Værktøjet indeholder en række informative </a:t>
            </a:r>
            <a:r>
              <a:rPr lang="da-DK" sz="1250" b="1" dirty="0">
                <a:solidFill>
                  <a:schemeClr val="tx1"/>
                </a:solidFill>
                <a:latin typeface="Trebuchet MS" panose="020B0603020202020204" pitchFamily="34" charset="0"/>
              </a:rPr>
              <a:t>redskaber</a:t>
            </a:r>
            <a:r>
              <a:rPr lang="da-DK" sz="1250" dirty="0">
                <a:solidFill>
                  <a:schemeClr val="tx1"/>
                </a:solidFill>
                <a:latin typeface="Trebuchet MS" panose="020B0603020202020204" pitchFamily="34" charset="0"/>
              </a:rPr>
              <a:t>, der kan bruges under dialogen mellem ledelse og bestyrelse.</a:t>
            </a:r>
          </a:p>
        </p:txBody>
      </p:sp>
      <p:cxnSp>
        <p:nvCxnSpPr>
          <p:cNvPr id="7" name="Lige forbindelse 6">
            <a:extLst>
              <a:ext uri="{FF2B5EF4-FFF2-40B4-BE49-F238E27FC236}">
                <a16:creationId xmlns:a16="http://schemas.microsoft.com/office/drawing/2014/main" id="{D6E7CE5B-26AA-EEC9-2381-572DAF196581}"/>
              </a:ext>
            </a:extLst>
          </p:cNvPr>
          <p:cNvCxnSpPr>
            <a:cxnSpLocks/>
          </p:cNvCxnSpPr>
          <p:nvPr/>
        </p:nvCxnSpPr>
        <p:spPr>
          <a:xfrm>
            <a:off x="4260414" y="2068154"/>
            <a:ext cx="724138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C7FD8E06-91E0-A723-95AF-9F880CA331A0}"/>
              </a:ext>
            </a:extLst>
          </p:cNvPr>
          <p:cNvSpPr/>
          <p:nvPr/>
        </p:nvSpPr>
        <p:spPr>
          <a:xfrm>
            <a:off x="4672644" y="1824971"/>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1</a:t>
            </a:r>
          </a:p>
        </p:txBody>
      </p:sp>
      <p:sp>
        <p:nvSpPr>
          <p:cNvPr id="10" name="Ellipse 9">
            <a:extLst>
              <a:ext uri="{FF2B5EF4-FFF2-40B4-BE49-F238E27FC236}">
                <a16:creationId xmlns:a16="http://schemas.microsoft.com/office/drawing/2014/main" id="{B31BDD25-2EE3-F0B0-EF81-05F2EC13A9E6}"/>
              </a:ext>
            </a:extLst>
          </p:cNvPr>
          <p:cNvSpPr/>
          <p:nvPr/>
        </p:nvSpPr>
        <p:spPr>
          <a:xfrm>
            <a:off x="6146756" y="1824971"/>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2</a:t>
            </a:r>
          </a:p>
        </p:txBody>
      </p:sp>
      <p:sp>
        <p:nvSpPr>
          <p:cNvPr id="11" name="Ellipse 10">
            <a:extLst>
              <a:ext uri="{FF2B5EF4-FFF2-40B4-BE49-F238E27FC236}">
                <a16:creationId xmlns:a16="http://schemas.microsoft.com/office/drawing/2014/main" id="{4D5B6A9C-172A-D996-57F8-C1C26EF84D04}"/>
              </a:ext>
            </a:extLst>
          </p:cNvPr>
          <p:cNvSpPr/>
          <p:nvPr/>
        </p:nvSpPr>
        <p:spPr>
          <a:xfrm>
            <a:off x="7620868" y="1824971"/>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3</a:t>
            </a:r>
          </a:p>
        </p:txBody>
      </p:sp>
      <p:sp>
        <p:nvSpPr>
          <p:cNvPr id="12" name="Ellipse 11">
            <a:extLst>
              <a:ext uri="{FF2B5EF4-FFF2-40B4-BE49-F238E27FC236}">
                <a16:creationId xmlns:a16="http://schemas.microsoft.com/office/drawing/2014/main" id="{33B4A700-D4D2-3863-2B22-C1AA8893DF7F}"/>
              </a:ext>
            </a:extLst>
          </p:cNvPr>
          <p:cNvSpPr/>
          <p:nvPr/>
        </p:nvSpPr>
        <p:spPr>
          <a:xfrm>
            <a:off x="9094980" y="1824971"/>
            <a:ext cx="469232" cy="469232"/>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4</a:t>
            </a:r>
          </a:p>
        </p:txBody>
      </p:sp>
      <p:sp>
        <p:nvSpPr>
          <p:cNvPr id="13" name="Ellipse 12">
            <a:extLst>
              <a:ext uri="{FF2B5EF4-FFF2-40B4-BE49-F238E27FC236}">
                <a16:creationId xmlns:a16="http://schemas.microsoft.com/office/drawing/2014/main" id="{596EE3FD-1CA1-BCFF-3E0A-67A1C9E9479D}"/>
              </a:ext>
            </a:extLst>
          </p:cNvPr>
          <p:cNvSpPr/>
          <p:nvPr/>
        </p:nvSpPr>
        <p:spPr>
          <a:xfrm>
            <a:off x="10569092" y="1824971"/>
            <a:ext cx="469232" cy="469233"/>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mj-lt"/>
              </a:rPr>
              <a:t>5</a:t>
            </a:r>
          </a:p>
        </p:txBody>
      </p:sp>
      <p:sp>
        <p:nvSpPr>
          <p:cNvPr id="14" name="Rektangel 13">
            <a:extLst>
              <a:ext uri="{FF2B5EF4-FFF2-40B4-BE49-F238E27FC236}">
                <a16:creationId xmlns:a16="http://schemas.microsoft.com/office/drawing/2014/main" id="{4403F145-2379-7D91-8F29-D9E10C4E90DD}"/>
              </a:ext>
            </a:extLst>
          </p:cNvPr>
          <p:cNvSpPr/>
          <p:nvPr/>
        </p:nvSpPr>
        <p:spPr>
          <a:xfrm>
            <a:off x="4260414" y="2569098"/>
            <a:ext cx="7246376" cy="2803001"/>
          </a:xfrm>
          <a:prstGeom prst="rect">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da-DK" sz="1400" dirty="0">
              <a:solidFill>
                <a:schemeClr val="tx1"/>
              </a:solidFill>
            </a:endParaRPr>
          </a:p>
          <a:p>
            <a:pPr marL="285750" indent="-285750">
              <a:buFont typeface="Arial" panose="020B0604020202020204" pitchFamily="34" charset="0"/>
              <a:buChar char="•"/>
            </a:pPr>
            <a:endParaRPr lang="da-DK" sz="1400" dirty="0">
              <a:solidFill>
                <a:schemeClr val="tx1"/>
              </a:solidFill>
            </a:endParaRPr>
          </a:p>
          <a:p>
            <a:pPr marL="285750" indent="-285750">
              <a:buFont typeface="Arial" panose="020B0604020202020204" pitchFamily="34" charset="0"/>
              <a:buChar char="•"/>
            </a:pPr>
            <a:endParaRPr lang="da-DK" sz="1400" dirty="0">
              <a:solidFill>
                <a:schemeClr val="tx1"/>
              </a:solidFill>
            </a:endParaRPr>
          </a:p>
          <a:p>
            <a:endParaRPr lang="da-DK" sz="1400" dirty="0">
              <a:solidFill>
                <a:schemeClr val="tx1"/>
              </a:solidFill>
            </a:endParaRPr>
          </a:p>
        </p:txBody>
      </p:sp>
      <p:sp>
        <p:nvSpPr>
          <p:cNvPr id="15" name="Rektangel 14">
            <a:extLst>
              <a:ext uri="{FF2B5EF4-FFF2-40B4-BE49-F238E27FC236}">
                <a16:creationId xmlns:a16="http://schemas.microsoft.com/office/drawing/2014/main" id="{80BBBB3A-9FF8-581F-D76B-CA13693E310F}"/>
              </a:ext>
            </a:extLst>
          </p:cNvPr>
          <p:cNvSpPr/>
          <p:nvPr/>
        </p:nvSpPr>
        <p:spPr>
          <a:xfrm>
            <a:off x="4260414" y="2586300"/>
            <a:ext cx="7241387" cy="384445"/>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400" dirty="0">
                <a:latin typeface="+mj-lt"/>
              </a:rPr>
              <a:t>Værktøj til ledelsen</a:t>
            </a:r>
          </a:p>
        </p:txBody>
      </p:sp>
      <p:sp>
        <p:nvSpPr>
          <p:cNvPr id="16" name="Rektangel 15">
            <a:extLst>
              <a:ext uri="{FF2B5EF4-FFF2-40B4-BE49-F238E27FC236}">
                <a16:creationId xmlns:a16="http://schemas.microsoft.com/office/drawing/2014/main" id="{BD9EBC2E-0F65-08DE-5E00-23A9E07B3C88}"/>
              </a:ext>
            </a:extLst>
          </p:cNvPr>
          <p:cNvSpPr/>
          <p:nvPr/>
        </p:nvSpPr>
        <p:spPr>
          <a:xfrm>
            <a:off x="4672644" y="3170816"/>
            <a:ext cx="3863933" cy="693590"/>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200" dirty="0">
                <a:solidFill>
                  <a:schemeClr val="tx1"/>
                </a:solidFill>
                <a:latin typeface="+mj-lt"/>
              </a:rPr>
              <a:t>Forslag til forberedelse, herunder analyser</a:t>
            </a:r>
          </a:p>
          <a:p>
            <a:pPr marL="285750" indent="-285750">
              <a:buFont typeface="Arial" panose="020B0604020202020204" pitchFamily="34" charset="0"/>
              <a:buChar char="•"/>
            </a:pPr>
            <a:r>
              <a:rPr lang="da-DK" sz="1200" dirty="0">
                <a:solidFill>
                  <a:schemeClr val="tx1"/>
                </a:solidFill>
                <a:latin typeface="+mj-lt"/>
              </a:rPr>
              <a:t>Forslag til data og redskaber</a:t>
            </a:r>
          </a:p>
        </p:txBody>
      </p:sp>
      <p:sp>
        <p:nvSpPr>
          <p:cNvPr id="17" name="Rektangel 16">
            <a:extLst>
              <a:ext uri="{FF2B5EF4-FFF2-40B4-BE49-F238E27FC236}">
                <a16:creationId xmlns:a16="http://schemas.microsoft.com/office/drawing/2014/main" id="{92A5A4B5-BCFF-B5A5-A502-C17C7508573A}"/>
              </a:ext>
            </a:extLst>
          </p:cNvPr>
          <p:cNvSpPr/>
          <p:nvPr/>
        </p:nvSpPr>
        <p:spPr>
          <a:xfrm>
            <a:off x="4672644" y="3960456"/>
            <a:ext cx="6365678" cy="384445"/>
          </a:xfrm>
          <a:prstGeom prst="rect">
            <a:avLst/>
          </a:prstGeom>
          <a:solidFill>
            <a:srgbClr val="788A2A"/>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400" dirty="0">
                <a:latin typeface="+mj-lt"/>
              </a:rPr>
              <a:t>Værktøj til bestyrelsen</a:t>
            </a:r>
          </a:p>
        </p:txBody>
      </p:sp>
      <p:sp>
        <p:nvSpPr>
          <p:cNvPr id="18" name="Rektangel 17">
            <a:extLst>
              <a:ext uri="{FF2B5EF4-FFF2-40B4-BE49-F238E27FC236}">
                <a16:creationId xmlns:a16="http://schemas.microsoft.com/office/drawing/2014/main" id="{FC6AC5AB-9EFB-0A0B-3AD6-12D6D087364E}"/>
              </a:ext>
            </a:extLst>
          </p:cNvPr>
          <p:cNvSpPr/>
          <p:nvPr/>
        </p:nvSpPr>
        <p:spPr>
          <a:xfrm>
            <a:off x="4672645" y="3978351"/>
            <a:ext cx="6365678" cy="1279803"/>
          </a:xfrm>
          <a:prstGeom prst="rect">
            <a:avLst/>
          </a:prstGeom>
          <a:noFill/>
          <a:ln w="28575">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da-DK" sz="1200" dirty="0">
              <a:solidFill>
                <a:schemeClr val="tx1"/>
              </a:solidFill>
              <a:latin typeface="+mj-lt"/>
            </a:endParaRPr>
          </a:p>
          <a:p>
            <a:pPr marL="285750" indent="-285750">
              <a:buFont typeface="Arial" panose="020B0604020202020204" pitchFamily="34" charset="0"/>
              <a:buChar char="•"/>
            </a:pPr>
            <a:endParaRPr lang="da-DK" sz="1200" dirty="0">
              <a:solidFill>
                <a:schemeClr val="tx1"/>
              </a:solidFill>
              <a:latin typeface="+mj-lt"/>
            </a:endParaRPr>
          </a:p>
          <a:p>
            <a:pPr marL="285750" indent="-285750">
              <a:buFont typeface="Arial" panose="020B0604020202020204" pitchFamily="34" charset="0"/>
              <a:buChar char="•"/>
            </a:pPr>
            <a:r>
              <a:rPr lang="da-DK" sz="1200" dirty="0">
                <a:solidFill>
                  <a:schemeClr val="tx1"/>
                </a:solidFill>
                <a:latin typeface="+mj-lt"/>
              </a:rPr>
              <a:t>Formål</a:t>
            </a:r>
          </a:p>
          <a:p>
            <a:pPr marL="285750" indent="-285750">
              <a:buFont typeface="Arial" panose="020B0604020202020204" pitchFamily="34" charset="0"/>
              <a:buChar char="•"/>
            </a:pPr>
            <a:r>
              <a:rPr lang="da-DK" sz="1200" dirty="0">
                <a:solidFill>
                  <a:schemeClr val="tx1"/>
                </a:solidFill>
                <a:latin typeface="+mj-lt"/>
              </a:rPr>
              <a:t>Indhold</a:t>
            </a:r>
          </a:p>
          <a:p>
            <a:pPr marL="285750" indent="-285750">
              <a:buFont typeface="Arial" panose="020B0604020202020204" pitchFamily="34" charset="0"/>
              <a:buChar char="•"/>
            </a:pPr>
            <a:r>
              <a:rPr lang="da-DK" sz="1200" dirty="0">
                <a:solidFill>
                  <a:schemeClr val="tx1"/>
                </a:solidFill>
                <a:latin typeface="+mj-lt"/>
              </a:rPr>
              <a:t>Spørgsmål til drøftelse</a:t>
            </a:r>
          </a:p>
          <a:p>
            <a:pPr marL="285750" indent="-285750">
              <a:buFont typeface="Arial" panose="020B0604020202020204" pitchFamily="34" charset="0"/>
              <a:buChar char="•"/>
            </a:pPr>
            <a:r>
              <a:rPr lang="da-DK" sz="1200" dirty="0">
                <a:solidFill>
                  <a:schemeClr val="tx1"/>
                </a:solidFill>
                <a:latin typeface="+mj-lt"/>
              </a:rPr>
              <a:t>Output</a:t>
            </a:r>
          </a:p>
        </p:txBody>
      </p:sp>
      <p:sp>
        <p:nvSpPr>
          <p:cNvPr id="19" name="Rektangel 18">
            <a:extLst>
              <a:ext uri="{FF2B5EF4-FFF2-40B4-BE49-F238E27FC236}">
                <a16:creationId xmlns:a16="http://schemas.microsoft.com/office/drawing/2014/main" id="{886A3E06-FEBB-DE4F-66E4-40955BE87B83}"/>
              </a:ext>
            </a:extLst>
          </p:cNvPr>
          <p:cNvSpPr/>
          <p:nvPr/>
        </p:nvSpPr>
        <p:spPr>
          <a:xfrm>
            <a:off x="4260414" y="5646993"/>
            <a:ext cx="7241388" cy="504265"/>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j-lt"/>
              </a:rPr>
              <a:t>Redskaber til brug under drøftelser</a:t>
            </a:r>
          </a:p>
        </p:txBody>
      </p:sp>
      <p:cxnSp>
        <p:nvCxnSpPr>
          <p:cNvPr id="20" name="Lige forbindelse 19">
            <a:extLst>
              <a:ext uri="{FF2B5EF4-FFF2-40B4-BE49-F238E27FC236}">
                <a16:creationId xmlns:a16="http://schemas.microsoft.com/office/drawing/2014/main" id="{6B6DF697-2039-7F21-1E8F-AEB1F0CF3CD3}"/>
              </a:ext>
            </a:extLst>
          </p:cNvPr>
          <p:cNvCxnSpPr>
            <a:cxnSpLocks/>
          </p:cNvCxnSpPr>
          <p:nvPr/>
        </p:nvCxnSpPr>
        <p:spPr>
          <a:xfrm>
            <a:off x="848712" y="1995702"/>
            <a:ext cx="0" cy="4851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EEF7361A-17A8-9004-E78B-4556A093157B}"/>
              </a:ext>
            </a:extLst>
          </p:cNvPr>
          <p:cNvCxnSpPr>
            <a:cxnSpLocks/>
          </p:cNvCxnSpPr>
          <p:nvPr/>
        </p:nvCxnSpPr>
        <p:spPr>
          <a:xfrm>
            <a:off x="848712" y="2727654"/>
            <a:ext cx="0" cy="117965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7193E33C-D8CA-6832-2E8B-5A2D5A557AB5}"/>
              </a:ext>
            </a:extLst>
          </p:cNvPr>
          <p:cNvCxnSpPr>
            <a:cxnSpLocks/>
          </p:cNvCxnSpPr>
          <p:nvPr/>
        </p:nvCxnSpPr>
        <p:spPr>
          <a:xfrm>
            <a:off x="848712" y="4154091"/>
            <a:ext cx="0" cy="117965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36A4CC40-A5A1-6177-22BE-384884CE9197}"/>
              </a:ext>
            </a:extLst>
          </p:cNvPr>
          <p:cNvCxnSpPr>
            <a:cxnSpLocks/>
          </p:cNvCxnSpPr>
          <p:nvPr/>
        </p:nvCxnSpPr>
        <p:spPr>
          <a:xfrm>
            <a:off x="848712" y="5580529"/>
            <a:ext cx="0" cy="71269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EE59E6EF-6F07-80B1-0FD9-00257090E951}"/>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85410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DD209-EB21-256F-0314-EA57C2A87C5A}"/>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19646CB-88E8-D1A6-5029-031FBF709122}"/>
              </a:ext>
            </a:extLst>
          </p:cNvPr>
          <p:cNvSpPr>
            <a:spLocks noGrp="1"/>
          </p:cNvSpPr>
          <p:nvPr>
            <p:ph type="sldNum" sz="quarter" idx="12"/>
          </p:nvPr>
        </p:nvSpPr>
        <p:spPr/>
        <p:txBody>
          <a:bodyPr/>
          <a:lstStyle/>
          <a:p>
            <a:fld id="{7F9B5563-22A4-2C49-971F-DF74FD805A99}" type="slidenum">
              <a:rPr lang="da-DK" smtClean="0"/>
              <a:pPr/>
              <a:t>5</a:t>
            </a:fld>
            <a:endParaRPr lang="da-DK" dirty="0"/>
          </a:p>
        </p:txBody>
      </p:sp>
      <p:sp>
        <p:nvSpPr>
          <p:cNvPr id="4" name="Titel 3">
            <a:extLst>
              <a:ext uri="{FF2B5EF4-FFF2-40B4-BE49-F238E27FC236}">
                <a16:creationId xmlns:a16="http://schemas.microsoft.com/office/drawing/2014/main" id="{E36C4A9A-1A8C-CCEE-EEE5-1AA80C6FE527}"/>
              </a:ext>
            </a:extLst>
          </p:cNvPr>
          <p:cNvSpPr>
            <a:spLocks noGrp="1"/>
          </p:cNvSpPr>
          <p:nvPr>
            <p:ph type="title"/>
          </p:nvPr>
        </p:nvSpPr>
        <p:spPr/>
        <p:txBody>
          <a:bodyPr/>
          <a:lstStyle/>
          <a:p>
            <a:r>
              <a:rPr lang="da-DK" dirty="0"/>
              <a:t>Vejledning</a:t>
            </a:r>
          </a:p>
        </p:txBody>
      </p:sp>
      <p:sp>
        <p:nvSpPr>
          <p:cNvPr id="5" name="Rektangel 4">
            <a:extLst>
              <a:ext uri="{FF2B5EF4-FFF2-40B4-BE49-F238E27FC236}">
                <a16:creationId xmlns:a16="http://schemas.microsoft.com/office/drawing/2014/main" id="{7D2D4FC3-C13D-60CA-2B64-FD12B61D00BE}"/>
              </a:ext>
            </a:extLst>
          </p:cNvPr>
          <p:cNvSpPr/>
          <p:nvPr/>
        </p:nvSpPr>
        <p:spPr>
          <a:xfrm>
            <a:off x="0" y="0"/>
            <a:ext cx="44936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7C17BAC6-84F2-6906-69CB-077FD8D297E0}"/>
              </a:ext>
            </a:extLst>
          </p:cNvPr>
          <p:cNvSpPr txBox="1"/>
          <p:nvPr/>
        </p:nvSpPr>
        <p:spPr>
          <a:xfrm>
            <a:off x="2122714" y="2416629"/>
            <a:ext cx="3317966" cy="646331"/>
          </a:xfrm>
          <a:prstGeom prst="rect">
            <a:avLst/>
          </a:prstGeom>
          <a:noFill/>
        </p:spPr>
        <p:txBody>
          <a:bodyPr wrap="square">
            <a:spAutoFit/>
          </a:bodyPr>
          <a:lstStyle/>
          <a:p>
            <a:r>
              <a:rPr lang="da-DK" sz="1800" dirty="0">
                <a:solidFill>
                  <a:schemeClr val="tx1"/>
                </a:solidFill>
                <a:latin typeface="Trebuchet MS" panose="020B0603020202020204" pitchFamily="34" charset="0"/>
              </a:rPr>
              <a:t>Værktøjet til ledelsen er markeret med grå profil.</a:t>
            </a:r>
          </a:p>
        </p:txBody>
      </p:sp>
      <p:sp>
        <p:nvSpPr>
          <p:cNvPr id="7" name="Tekstfelt 6">
            <a:extLst>
              <a:ext uri="{FF2B5EF4-FFF2-40B4-BE49-F238E27FC236}">
                <a16:creationId xmlns:a16="http://schemas.microsoft.com/office/drawing/2014/main" id="{79F2E1C6-06D0-2D11-18EF-085BD93031E6}"/>
              </a:ext>
            </a:extLst>
          </p:cNvPr>
          <p:cNvSpPr txBox="1"/>
          <p:nvPr/>
        </p:nvSpPr>
        <p:spPr>
          <a:xfrm>
            <a:off x="2122714" y="3598817"/>
            <a:ext cx="3317966" cy="646331"/>
          </a:xfrm>
          <a:prstGeom prst="rect">
            <a:avLst/>
          </a:prstGeom>
          <a:noFill/>
        </p:spPr>
        <p:txBody>
          <a:bodyPr wrap="square">
            <a:spAutoFit/>
          </a:bodyPr>
          <a:lstStyle/>
          <a:p>
            <a:r>
              <a:rPr lang="da-DK" sz="1800" dirty="0">
                <a:solidFill>
                  <a:schemeClr val="tx1"/>
                </a:solidFill>
                <a:latin typeface="Trebuchet MS" panose="020B0603020202020204" pitchFamily="34" charset="0"/>
              </a:rPr>
              <a:t>Værktøjet til bestyrelsen er markeret med </a:t>
            </a:r>
            <a:r>
              <a:rPr lang="da-DK" dirty="0">
                <a:latin typeface="Trebuchet MS" panose="020B0603020202020204" pitchFamily="34" charset="0"/>
              </a:rPr>
              <a:t>grøn</a:t>
            </a:r>
            <a:r>
              <a:rPr lang="da-DK" sz="1800" dirty="0">
                <a:solidFill>
                  <a:schemeClr val="tx1"/>
                </a:solidFill>
                <a:latin typeface="Trebuchet MS" panose="020B0603020202020204" pitchFamily="34" charset="0"/>
              </a:rPr>
              <a:t> profil.</a:t>
            </a:r>
          </a:p>
        </p:txBody>
      </p:sp>
      <p:sp>
        <p:nvSpPr>
          <p:cNvPr id="8" name="Tekstfelt 7">
            <a:extLst>
              <a:ext uri="{FF2B5EF4-FFF2-40B4-BE49-F238E27FC236}">
                <a16:creationId xmlns:a16="http://schemas.microsoft.com/office/drawing/2014/main" id="{0140EF29-A7B6-D603-7341-0E82B3B84DB4}"/>
              </a:ext>
            </a:extLst>
          </p:cNvPr>
          <p:cNvSpPr txBox="1"/>
          <p:nvPr/>
        </p:nvSpPr>
        <p:spPr>
          <a:xfrm>
            <a:off x="2122714" y="4781005"/>
            <a:ext cx="3317966" cy="646331"/>
          </a:xfrm>
          <a:prstGeom prst="rect">
            <a:avLst/>
          </a:prstGeom>
          <a:noFill/>
        </p:spPr>
        <p:txBody>
          <a:bodyPr wrap="square">
            <a:spAutoFit/>
          </a:bodyPr>
          <a:lstStyle/>
          <a:p>
            <a:r>
              <a:rPr lang="da-DK" sz="1800" dirty="0">
                <a:solidFill>
                  <a:schemeClr val="tx1"/>
                </a:solidFill>
                <a:latin typeface="Trebuchet MS" panose="020B0603020202020204" pitchFamily="34" charset="0"/>
              </a:rPr>
              <a:t>Informationsredskaber er markeret med </a:t>
            </a:r>
            <a:r>
              <a:rPr lang="da-DK" dirty="0">
                <a:latin typeface="Trebuchet MS" panose="020B0603020202020204" pitchFamily="34" charset="0"/>
              </a:rPr>
              <a:t>rød</a:t>
            </a:r>
            <a:r>
              <a:rPr lang="da-DK" sz="1800" dirty="0">
                <a:solidFill>
                  <a:schemeClr val="tx1"/>
                </a:solidFill>
                <a:latin typeface="Trebuchet MS" panose="020B0603020202020204" pitchFamily="34" charset="0"/>
              </a:rPr>
              <a:t> profil.</a:t>
            </a:r>
          </a:p>
        </p:txBody>
      </p:sp>
      <p:sp>
        <p:nvSpPr>
          <p:cNvPr id="9" name="Rektangel 8">
            <a:extLst>
              <a:ext uri="{FF2B5EF4-FFF2-40B4-BE49-F238E27FC236}">
                <a16:creationId xmlns:a16="http://schemas.microsoft.com/office/drawing/2014/main" id="{21928345-51D8-9AA7-7067-7FF7EA8B4C25}"/>
              </a:ext>
            </a:extLst>
          </p:cNvPr>
          <p:cNvSpPr/>
          <p:nvPr/>
        </p:nvSpPr>
        <p:spPr>
          <a:xfrm>
            <a:off x="1558739" y="2318555"/>
            <a:ext cx="238462" cy="842477"/>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919C0765-4C81-F00D-A515-1E4C42DC417F}"/>
              </a:ext>
            </a:extLst>
          </p:cNvPr>
          <p:cNvSpPr/>
          <p:nvPr/>
        </p:nvSpPr>
        <p:spPr>
          <a:xfrm>
            <a:off x="1558739" y="3500743"/>
            <a:ext cx="238462" cy="842477"/>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B6524463-AC54-2070-5348-3CDCB907FDA3}"/>
              </a:ext>
            </a:extLst>
          </p:cNvPr>
          <p:cNvSpPr/>
          <p:nvPr/>
        </p:nvSpPr>
        <p:spPr>
          <a:xfrm>
            <a:off x="1558739" y="4682931"/>
            <a:ext cx="238462" cy="84247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93479460-3195-EB67-EA48-24CB9D43A3E3}"/>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289600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B050E7A-21CB-50E4-8A09-2051F5355019}"/>
              </a:ext>
            </a:extLst>
          </p:cNvPr>
          <p:cNvSpPr>
            <a:spLocks noGrp="1"/>
          </p:cNvSpPr>
          <p:nvPr>
            <p:ph type="sldNum" sz="quarter" idx="12"/>
          </p:nvPr>
        </p:nvSpPr>
        <p:spPr/>
        <p:txBody>
          <a:bodyPr/>
          <a:lstStyle/>
          <a:p>
            <a:fld id="{7F9B5563-22A4-2C49-971F-DF74FD805A99}" type="slidenum">
              <a:rPr lang="da-DK" smtClean="0"/>
              <a:pPr/>
              <a:t>6</a:t>
            </a:fld>
            <a:endParaRPr lang="da-DK" dirty="0"/>
          </a:p>
        </p:txBody>
      </p:sp>
      <p:sp>
        <p:nvSpPr>
          <p:cNvPr id="3" name="Titel 2">
            <a:extLst>
              <a:ext uri="{FF2B5EF4-FFF2-40B4-BE49-F238E27FC236}">
                <a16:creationId xmlns:a16="http://schemas.microsoft.com/office/drawing/2014/main" id="{18DE48ED-C377-7BF8-D6C3-5E37649DB4CC}"/>
              </a:ext>
            </a:extLst>
          </p:cNvPr>
          <p:cNvSpPr>
            <a:spLocks noGrp="1"/>
          </p:cNvSpPr>
          <p:nvPr>
            <p:ph type="ctrTitle"/>
          </p:nvPr>
        </p:nvSpPr>
        <p:spPr/>
        <p:txBody>
          <a:bodyPr/>
          <a:lstStyle/>
          <a:p>
            <a:r>
              <a:rPr lang="da-DK" dirty="0"/>
              <a:t>Værktøj til bestyrelser på institutioner for almengymnasiale uddannelser</a:t>
            </a:r>
          </a:p>
        </p:txBody>
      </p:sp>
      <p:sp>
        <p:nvSpPr>
          <p:cNvPr id="4" name="Rektangel 3">
            <a:extLst>
              <a:ext uri="{FF2B5EF4-FFF2-40B4-BE49-F238E27FC236}">
                <a16:creationId xmlns:a16="http://schemas.microsoft.com/office/drawing/2014/main" id="{291C2AB6-DBF5-342F-3F0A-008B368FA666}"/>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B0BB7CC8-32EB-307B-9E8F-1E53B84ED1CE}"/>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857691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F52BB-094B-B917-CBCA-F6F77F119F09}"/>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74E1AE2-AA5C-D55D-D578-95CA1A6508A5}"/>
              </a:ext>
            </a:extLst>
          </p:cNvPr>
          <p:cNvSpPr>
            <a:spLocks noGrp="1"/>
          </p:cNvSpPr>
          <p:nvPr>
            <p:ph type="sldNum" sz="quarter" idx="12"/>
          </p:nvPr>
        </p:nvSpPr>
        <p:spPr/>
        <p:txBody>
          <a:bodyPr/>
          <a:lstStyle/>
          <a:p>
            <a:fld id="{7F9B5563-22A4-2C49-971F-DF74FD805A99}" type="slidenum">
              <a:rPr lang="da-DK" smtClean="0"/>
              <a:pPr/>
              <a:t>7</a:t>
            </a:fld>
            <a:endParaRPr lang="da-DK" dirty="0"/>
          </a:p>
        </p:txBody>
      </p:sp>
      <p:sp>
        <p:nvSpPr>
          <p:cNvPr id="4" name="Titel 3">
            <a:extLst>
              <a:ext uri="{FF2B5EF4-FFF2-40B4-BE49-F238E27FC236}">
                <a16:creationId xmlns:a16="http://schemas.microsoft.com/office/drawing/2014/main" id="{DABA3A48-A820-2441-980B-2A7A2B969D4A}"/>
              </a:ext>
            </a:extLst>
          </p:cNvPr>
          <p:cNvSpPr>
            <a:spLocks noGrp="1"/>
          </p:cNvSpPr>
          <p:nvPr>
            <p:ph type="title"/>
          </p:nvPr>
        </p:nvSpPr>
        <p:spPr/>
        <p:txBody>
          <a:bodyPr/>
          <a:lstStyle/>
          <a:p>
            <a:r>
              <a:rPr lang="da-DK" dirty="0"/>
              <a:t>Lokal stillingtagen er afgørende</a:t>
            </a:r>
          </a:p>
        </p:txBody>
      </p:sp>
      <p:sp>
        <p:nvSpPr>
          <p:cNvPr id="5" name="Rektangel 4">
            <a:extLst>
              <a:ext uri="{FF2B5EF4-FFF2-40B4-BE49-F238E27FC236}">
                <a16:creationId xmlns:a16="http://schemas.microsoft.com/office/drawing/2014/main" id="{5CFF050E-A93D-5A9A-C315-B37EF953545E}"/>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2">
            <a:extLst>
              <a:ext uri="{FF2B5EF4-FFF2-40B4-BE49-F238E27FC236}">
                <a16:creationId xmlns:a16="http://schemas.microsoft.com/office/drawing/2014/main" id="{B5DD9598-C259-CA52-4875-B2EA55DD8421}"/>
              </a:ext>
            </a:extLst>
          </p:cNvPr>
          <p:cNvSpPr>
            <a:spLocks noGrp="1"/>
          </p:cNvSpPr>
          <p:nvPr>
            <p:ph idx="1"/>
          </p:nvPr>
        </p:nvSpPr>
        <p:spPr>
          <a:xfrm>
            <a:off x="838199" y="1908754"/>
            <a:ext cx="5207001" cy="4638349"/>
          </a:xfrm>
        </p:spPr>
        <p:txBody>
          <a:bodyPr>
            <a:normAutofit/>
          </a:bodyPr>
          <a:lstStyle/>
          <a:p>
            <a:pPr marL="0" indent="0">
              <a:buNone/>
            </a:pPr>
            <a:r>
              <a:rPr lang="da-DK" sz="1900" dirty="0"/>
              <a:t>I 2025 er der truffet politiske aftaler om at etablere en ny gymnasial uddannelse – epx – og om at skabe et </a:t>
            </a:r>
            <a:r>
              <a:rPr lang="da-DK" sz="1900" b="1" dirty="0"/>
              <a:t>nyt institutionslandskab </a:t>
            </a:r>
            <a:r>
              <a:rPr lang="da-DK" sz="1900" dirty="0"/>
              <a:t>med betydning for både ungdoms- og voksenuddannelser.</a:t>
            </a:r>
            <a:br>
              <a:rPr lang="da-DK" sz="1900" dirty="0"/>
            </a:br>
            <a:endParaRPr lang="da-DK" sz="1900" dirty="0"/>
          </a:p>
          <a:p>
            <a:pPr marL="0" indent="0">
              <a:buNone/>
            </a:pPr>
            <a:r>
              <a:rPr lang="da-DK" sz="1900" dirty="0"/>
              <a:t>Institutioner for almengymnasial uddannelse skal med den nye uddannelse epx rumme en større elevgruppe, have færre stx elever pga. hævet adgangskrav og forholde sig til nedlæggelsen af HF. </a:t>
            </a:r>
            <a:br>
              <a:rPr lang="da-DK" sz="1900" dirty="0"/>
            </a:br>
            <a:endParaRPr lang="da-DK" sz="1900" dirty="0"/>
          </a:p>
          <a:p>
            <a:pPr marL="0" indent="0">
              <a:buNone/>
            </a:pPr>
            <a:r>
              <a:rPr lang="da-DK" sz="1900" dirty="0"/>
              <a:t>Dét fordrer, at hver enkelt institution </a:t>
            </a:r>
            <a:r>
              <a:rPr lang="da-DK" sz="1900" b="1" dirty="0"/>
              <a:t>tager stilling </a:t>
            </a:r>
            <a:r>
              <a:rPr lang="da-DK" sz="1900" dirty="0"/>
              <a:t>til muligheder og udfordringer i et nyt institutionslandskab.</a:t>
            </a:r>
          </a:p>
        </p:txBody>
      </p:sp>
      <p:sp>
        <p:nvSpPr>
          <p:cNvPr id="6" name="Pil: vinkel 5">
            <a:extLst>
              <a:ext uri="{FF2B5EF4-FFF2-40B4-BE49-F238E27FC236}">
                <a16:creationId xmlns:a16="http://schemas.microsoft.com/office/drawing/2014/main" id="{5D589C81-AC92-4903-DE21-36B6D1147B69}"/>
              </a:ext>
            </a:extLst>
          </p:cNvPr>
          <p:cNvSpPr/>
          <p:nvPr/>
        </p:nvSpPr>
        <p:spPr>
          <a:xfrm>
            <a:off x="8774047" y="2158820"/>
            <a:ext cx="273563" cy="627233"/>
          </a:xfrm>
          <a:prstGeom prst="chevron">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solidFill>
                <a:schemeClr val="tx1"/>
              </a:solidFill>
              <a:latin typeface="+mj-lt"/>
            </a:endParaRPr>
          </a:p>
        </p:txBody>
      </p:sp>
      <p:sp>
        <p:nvSpPr>
          <p:cNvPr id="7" name="Pil: vinkel 6">
            <a:extLst>
              <a:ext uri="{FF2B5EF4-FFF2-40B4-BE49-F238E27FC236}">
                <a16:creationId xmlns:a16="http://schemas.microsoft.com/office/drawing/2014/main" id="{3B5D9BE6-63B3-8C77-1A26-5024C1C91D77}"/>
              </a:ext>
            </a:extLst>
          </p:cNvPr>
          <p:cNvSpPr/>
          <p:nvPr/>
        </p:nvSpPr>
        <p:spPr>
          <a:xfrm>
            <a:off x="8774047" y="3518228"/>
            <a:ext cx="273563" cy="627233"/>
          </a:xfrm>
          <a:prstGeom prst="chevron">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solidFill>
                <a:schemeClr val="tx1"/>
              </a:solidFill>
              <a:latin typeface="+mj-lt"/>
            </a:endParaRPr>
          </a:p>
        </p:txBody>
      </p:sp>
      <p:sp>
        <p:nvSpPr>
          <p:cNvPr id="8" name="Pil: vinkel 7">
            <a:extLst>
              <a:ext uri="{FF2B5EF4-FFF2-40B4-BE49-F238E27FC236}">
                <a16:creationId xmlns:a16="http://schemas.microsoft.com/office/drawing/2014/main" id="{400E69E8-6261-5116-C958-EE8CB6E87B05}"/>
              </a:ext>
            </a:extLst>
          </p:cNvPr>
          <p:cNvSpPr/>
          <p:nvPr/>
        </p:nvSpPr>
        <p:spPr>
          <a:xfrm>
            <a:off x="8774047" y="4877636"/>
            <a:ext cx="273563" cy="627233"/>
          </a:xfrm>
          <a:prstGeom prst="chevron">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a:solidFill>
                <a:schemeClr val="tx1"/>
              </a:solidFill>
              <a:latin typeface="+mj-lt"/>
            </a:endParaRPr>
          </a:p>
        </p:txBody>
      </p:sp>
      <p:pic>
        <p:nvPicPr>
          <p:cNvPr id="9" name="Grafik 8" descr="Moderne arkitektur kontur">
            <a:extLst>
              <a:ext uri="{FF2B5EF4-FFF2-40B4-BE49-F238E27FC236}">
                <a16:creationId xmlns:a16="http://schemas.microsoft.com/office/drawing/2014/main" id="{3EAE8F2D-9531-9CC9-8D1C-D813C56D31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2656" y="1823212"/>
            <a:ext cx="1005840" cy="1005840"/>
          </a:xfrm>
          <a:prstGeom prst="rect">
            <a:avLst/>
          </a:prstGeom>
        </p:spPr>
      </p:pic>
      <p:pic>
        <p:nvPicPr>
          <p:cNvPr id="10" name="Grafik 9" descr="Moderne arkitektur kontur">
            <a:extLst>
              <a:ext uri="{FF2B5EF4-FFF2-40B4-BE49-F238E27FC236}">
                <a16:creationId xmlns:a16="http://schemas.microsoft.com/office/drawing/2014/main" id="{C349CEC8-CA90-69AE-7772-1C7EBB8A7B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9152" y="1848759"/>
            <a:ext cx="1005840" cy="1005840"/>
          </a:xfrm>
          <a:prstGeom prst="rect">
            <a:avLst/>
          </a:prstGeom>
        </p:spPr>
      </p:pic>
      <p:sp>
        <p:nvSpPr>
          <p:cNvPr id="11" name="Rektangel 10">
            <a:extLst>
              <a:ext uri="{FF2B5EF4-FFF2-40B4-BE49-F238E27FC236}">
                <a16:creationId xmlns:a16="http://schemas.microsoft.com/office/drawing/2014/main" id="{73281B78-7722-0832-FB50-8E6ADF57A0B5}"/>
              </a:ext>
            </a:extLst>
          </p:cNvPr>
          <p:cNvSpPr/>
          <p:nvPr/>
        </p:nvSpPr>
        <p:spPr>
          <a:xfrm>
            <a:off x="6926072" y="3896056"/>
            <a:ext cx="2289898" cy="5821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dirty="0">
                <a:solidFill>
                  <a:schemeClr val="tx1"/>
                </a:solidFill>
                <a:latin typeface="+mj-lt"/>
              </a:rPr>
              <a:t>10. kl.</a:t>
            </a:r>
          </a:p>
        </p:txBody>
      </p:sp>
      <p:sp>
        <p:nvSpPr>
          <p:cNvPr id="12" name="Rektangel 11">
            <a:extLst>
              <a:ext uri="{FF2B5EF4-FFF2-40B4-BE49-F238E27FC236}">
                <a16:creationId xmlns:a16="http://schemas.microsoft.com/office/drawing/2014/main" id="{D47C8763-C03D-29C9-97E4-4C2723832526}"/>
              </a:ext>
            </a:extLst>
          </p:cNvPr>
          <p:cNvSpPr/>
          <p:nvPr/>
        </p:nvSpPr>
        <p:spPr>
          <a:xfrm>
            <a:off x="6913778" y="3355900"/>
            <a:ext cx="942899" cy="5821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dirty="0">
                <a:solidFill>
                  <a:schemeClr val="tx1"/>
                </a:solidFill>
                <a:latin typeface="+mj-lt"/>
              </a:rPr>
              <a:t>GF1</a:t>
            </a:r>
          </a:p>
        </p:txBody>
      </p:sp>
      <p:sp>
        <p:nvSpPr>
          <p:cNvPr id="13" name="Ellipse 12">
            <a:extLst>
              <a:ext uri="{FF2B5EF4-FFF2-40B4-BE49-F238E27FC236}">
                <a16:creationId xmlns:a16="http://schemas.microsoft.com/office/drawing/2014/main" id="{9545024E-2A20-A1FD-56F0-6778277EFFC3}"/>
              </a:ext>
            </a:extLst>
          </p:cNvPr>
          <p:cNvSpPr/>
          <p:nvPr/>
        </p:nvSpPr>
        <p:spPr>
          <a:xfrm>
            <a:off x="9979152" y="3406648"/>
            <a:ext cx="1005840" cy="1005840"/>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1"/>
                </a:solidFill>
                <a:latin typeface="+mj-lt"/>
              </a:rPr>
              <a:t>EPX</a:t>
            </a:r>
          </a:p>
        </p:txBody>
      </p:sp>
      <p:sp>
        <p:nvSpPr>
          <p:cNvPr id="14" name="Ellipse 13">
            <a:extLst>
              <a:ext uri="{FF2B5EF4-FFF2-40B4-BE49-F238E27FC236}">
                <a16:creationId xmlns:a16="http://schemas.microsoft.com/office/drawing/2014/main" id="{7A42A7A3-C718-42DA-215D-189B7723EABE}"/>
              </a:ext>
            </a:extLst>
          </p:cNvPr>
          <p:cNvSpPr/>
          <p:nvPr/>
        </p:nvSpPr>
        <p:spPr>
          <a:xfrm>
            <a:off x="6772656" y="3406648"/>
            <a:ext cx="1005840" cy="1005840"/>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1"/>
              </a:solidFill>
              <a:latin typeface="+mj-lt"/>
            </a:endParaRPr>
          </a:p>
        </p:txBody>
      </p:sp>
      <p:sp>
        <p:nvSpPr>
          <p:cNvPr id="15" name="Tekstfelt 14">
            <a:extLst>
              <a:ext uri="{FF2B5EF4-FFF2-40B4-BE49-F238E27FC236}">
                <a16:creationId xmlns:a16="http://schemas.microsoft.com/office/drawing/2014/main" id="{5DD7C824-EF05-230C-FBAB-E18978D7D87D}"/>
              </a:ext>
            </a:extLst>
          </p:cNvPr>
          <p:cNvSpPr txBox="1"/>
          <p:nvPr/>
        </p:nvSpPr>
        <p:spPr>
          <a:xfrm>
            <a:off x="7234657" y="3682741"/>
            <a:ext cx="582930" cy="338554"/>
          </a:xfrm>
          <a:prstGeom prst="rect">
            <a:avLst/>
          </a:prstGeom>
          <a:noFill/>
        </p:spPr>
        <p:txBody>
          <a:bodyPr wrap="square">
            <a:spAutoFit/>
          </a:bodyPr>
          <a:lstStyle/>
          <a:p>
            <a:r>
              <a:rPr lang="da-DK" sz="1600" dirty="0">
                <a:solidFill>
                  <a:schemeClr val="tx1"/>
                </a:solidFill>
                <a:latin typeface="+mj-lt"/>
              </a:rPr>
              <a:t>HF</a:t>
            </a:r>
          </a:p>
        </p:txBody>
      </p:sp>
      <p:sp>
        <p:nvSpPr>
          <p:cNvPr id="16" name="Tekstfelt 15">
            <a:extLst>
              <a:ext uri="{FF2B5EF4-FFF2-40B4-BE49-F238E27FC236}">
                <a16:creationId xmlns:a16="http://schemas.microsoft.com/office/drawing/2014/main" id="{8FCF3FAB-ACEA-BC88-9EDF-F06FEFD54329}"/>
              </a:ext>
            </a:extLst>
          </p:cNvPr>
          <p:cNvSpPr txBox="1"/>
          <p:nvPr/>
        </p:nvSpPr>
        <p:spPr>
          <a:xfrm>
            <a:off x="6772656" y="3768791"/>
            <a:ext cx="665226" cy="338554"/>
          </a:xfrm>
          <a:prstGeom prst="rect">
            <a:avLst/>
          </a:prstGeom>
          <a:noFill/>
        </p:spPr>
        <p:txBody>
          <a:bodyPr wrap="square">
            <a:spAutoFit/>
          </a:bodyPr>
          <a:lstStyle/>
          <a:p>
            <a:r>
              <a:rPr lang="da-DK" sz="1600" dirty="0">
                <a:solidFill>
                  <a:schemeClr val="tx1"/>
                </a:solidFill>
                <a:latin typeface="+mj-lt"/>
              </a:rPr>
              <a:t>Eux</a:t>
            </a:r>
          </a:p>
        </p:txBody>
      </p:sp>
      <p:sp>
        <p:nvSpPr>
          <p:cNvPr id="17" name="Rektangel 16">
            <a:extLst>
              <a:ext uri="{FF2B5EF4-FFF2-40B4-BE49-F238E27FC236}">
                <a16:creationId xmlns:a16="http://schemas.microsoft.com/office/drawing/2014/main" id="{16D6650F-BE9E-20C6-24EE-0001D5F33055}"/>
              </a:ext>
            </a:extLst>
          </p:cNvPr>
          <p:cNvSpPr/>
          <p:nvPr/>
        </p:nvSpPr>
        <p:spPr>
          <a:xfrm>
            <a:off x="5914958" y="2677477"/>
            <a:ext cx="2721231" cy="361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600" dirty="0">
                <a:solidFill>
                  <a:schemeClr val="tx1"/>
                </a:solidFill>
                <a:latin typeface="+mj-lt"/>
              </a:rPr>
              <a:t>Institutioner for almengymnasial uddannelse</a:t>
            </a:r>
          </a:p>
        </p:txBody>
      </p:sp>
      <p:sp>
        <p:nvSpPr>
          <p:cNvPr id="18" name="Rektangel 17">
            <a:extLst>
              <a:ext uri="{FF2B5EF4-FFF2-40B4-BE49-F238E27FC236}">
                <a16:creationId xmlns:a16="http://schemas.microsoft.com/office/drawing/2014/main" id="{A7E5ACA5-4E43-E5CD-627C-D3B3EF860405}"/>
              </a:ext>
            </a:extLst>
          </p:cNvPr>
          <p:cNvSpPr/>
          <p:nvPr/>
        </p:nvSpPr>
        <p:spPr>
          <a:xfrm>
            <a:off x="9621854" y="2742952"/>
            <a:ext cx="1720434" cy="361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a-DK" sz="1600" dirty="0" err="1">
                <a:solidFill>
                  <a:schemeClr val="tx1"/>
                </a:solidFill>
                <a:latin typeface="+mj-lt"/>
              </a:rPr>
              <a:t>Ungdomsudd</a:t>
            </a:r>
            <a:r>
              <a:rPr lang="da-DK" sz="1600" dirty="0">
                <a:solidFill>
                  <a:schemeClr val="tx1"/>
                </a:solidFill>
                <a:latin typeface="+mj-lt"/>
              </a:rPr>
              <a:t>.-institution</a:t>
            </a:r>
          </a:p>
        </p:txBody>
      </p:sp>
      <p:sp>
        <p:nvSpPr>
          <p:cNvPr id="19" name="Rektangel 18">
            <a:extLst>
              <a:ext uri="{FF2B5EF4-FFF2-40B4-BE49-F238E27FC236}">
                <a16:creationId xmlns:a16="http://schemas.microsoft.com/office/drawing/2014/main" id="{322955CA-01C6-DDA7-0AB9-D2F6C08BA4F1}"/>
              </a:ext>
            </a:extLst>
          </p:cNvPr>
          <p:cNvSpPr/>
          <p:nvPr/>
        </p:nvSpPr>
        <p:spPr>
          <a:xfrm>
            <a:off x="6329336" y="5518636"/>
            <a:ext cx="1892477" cy="361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1"/>
                </a:solidFill>
                <a:latin typeface="+mj-lt"/>
              </a:rPr>
              <a:t>Tilbud til voksne</a:t>
            </a:r>
          </a:p>
        </p:txBody>
      </p:sp>
      <p:sp>
        <p:nvSpPr>
          <p:cNvPr id="20" name="Ellipse 19">
            <a:extLst>
              <a:ext uri="{FF2B5EF4-FFF2-40B4-BE49-F238E27FC236}">
                <a16:creationId xmlns:a16="http://schemas.microsoft.com/office/drawing/2014/main" id="{49D637DD-3833-2E0D-30EB-18A998DD2161}"/>
              </a:ext>
            </a:extLst>
          </p:cNvPr>
          <p:cNvSpPr/>
          <p:nvPr/>
        </p:nvSpPr>
        <p:spPr>
          <a:xfrm>
            <a:off x="6523678" y="4880594"/>
            <a:ext cx="469233" cy="46923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1"/>
              </a:solidFill>
              <a:latin typeface="+mj-lt"/>
            </a:endParaRPr>
          </a:p>
        </p:txBody>
      </p:sp>
      <p:sp>
        <p:nvSpPr>
          <p:cNvPr id="21" name="Ellipse 20">
            <a:extLst>
              <a:ext uri="{FF2B5EF4-FFF2-40B4-BE49-F238E27FC236}">
                <a16:creationId xmlns:a16="http://schemas.microsoft.com/office/drawing/2014/main" id="{25091D9E-12CF-27F8-2706-01D9101D2BE9}"/>
              </a:ext>
            </a:extLst>
          </p:cNvPr>
          <p:cNvSpPr/>
          <p:nvPr/>
        </p:nvSpPr>
        <p:spPr>
          <a:xfrm>
            <a:off x="7071561" y="4893283"/>
            <a:ext cx="469233" cy="46923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1"/>
              </a:solidFill>
              <a:latin typeface="+mj-lt"/>
            </a:endParaRPr>
          </a:p>
        </p:txBody>
      </p:sp>
      <p:sp>
        <p:nvSpPr>
          <p:cNvPr id="22" name="Ellipse 21">
            <a:extLst>
              <a:ext uri="{FF2B5EF4-FFF2-40B4-BE49-F238E27FC236}">
                <a16:creationId xmlns:a16="http://schemas.microsoft.com/office/drawing/2014/main" id="{83EE4608-F202-32C1-333E-58CAE469D979}"/>
              </a:ext>
            </a:extLst>
          </p:cNvPr>
          <p:cNvSpPr/>
          <p:nvPr/>
        </p:nvSpPr>
        <p:spPr>
          <a:xfrm>
            <a:off x="7623795" y="4899871"/>
            <a:ext cx="469233" cy="46923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1"/>
              </a:solidFill>
              <a:latin typeface="+mj-lt"/>
            </a:endParaRPr>
          </a:p>
        </p:txBody>
      </p:sp>
      <p:sp>
        <p:nvSpPr>
          <p:cNvPr id="23" name="Ellipse 22">
            <a:extLst>
              <a:ext uri="{FF2B5EF4-FFF2-40B4-BE49-F238E27FC236}">
                <a16:creationId xmlns:a16="http://schemas.microsoft.com/office/drawing/2014/main" id="{94743575-9CB1-8DA0-2C8F-715FAE08584D}"/>
              </a:ext>
            </a:extLst>
          </p:cNvPr>
          <p:cNvSpPr/>
          <p:nvPr/>
        </p:nvSpPr>
        <p:spPr>
          <a:xfrm>
            <a:off x="10123437" y="4954640"/>
            <a:ext cx="469233" cy="46923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1"/>
              </a:solidFill>
              <a:latin typeface="+mj-lt"/>
            </a:endParaRPr>
          </a:p>
        </p:txBody>
      </p:sp>
      <p:sp>
        <p:nvSpPr>
          <p:cNvPr id="24" name="Ellipse 23">
            <a:extLst>
              <a:ext uri="{FF2B5EF4-FFF2-40B4-BE49-F238E27FC236}">
                <a16:creationId xmlns:a16="http://schemas.microsoft.com/office/drawing/2014/main" id="{CBA2E4EE-13C3-090A-8527-9E7BEEAD18A4}"/>
              </a:ext>
            </a:extLst>
          </p:cNvPr>
          <p:cNvSpPr/>
          <p:nvPr/>
        </p:nvSpPr>
        <p:spPr>
          <a:xfrm>
            <a:off x="10459617" y="4954640"/>
            <a:ext cx="469233" cy="46923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1"/>
              </a:solidFill>
              <a:latin typeface="+mj-lt"/>
            </a:endParaRPr>
          </a:p>
        </p:txBody>
      </p:sp>
      <p:sp>
        <p:nvSpPr>
          <p:cNvPr id="25" name="Ellipse 24">
            <a:extLst>
              <a:ext uri="{FF2B5EF4-FFF2-40B4-BE49-F238E27FC236}">
                <a16:creationId xmlns:a16="http://schemas.microsoft.com/office/drawing/2014/main" id="{0F5E20B2-3DA3-E113-DFA0-5AD8EAC60A59}"/>
              </a:ext>
            </a:extLst>
          </p:cNvPr>
          <p:cNvSpPr/>
          <p:nvPr/>
        </p:nvSpPr>
        <p:spPr>
          <a:xfrm>
            <a:off x="10291527" y="4720023"/>
            <a:ext cx="469233" cy="46923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1"/>
              </a:solidFill>
              <a:latin typeface="+mj-lt"/>
            </a:endParaRPr>
          </a:p>
        </p:txBody>
      </p:sp>
      <p:sp>
        <p:nvSpPr>
          <p:cNvPr id="26" name="Rektangel 25">
            <a:extLst>
              <a:ext uri="{FF2B5EF4-FFF2-40B4-BE49-F238E27FC236}">
                <a16:creationId xmlns:a16="http://schemas.microsoft.com/office/drawing/2014/main" id="{89FABD52-6C41-8D05-E978-AC436743FBD8}"/>
              </a:ext>
            </a:extLst>
          </p:cNvPr>
          <p:cNvSpPr/>
          <p:nvPr/>
        </p:nvSpPr>
        <p:spPr>
          <a:xfrm>
            <a:off x="9599844" y="5518636"/>
            <a:ext cx="1892477" cy="361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1"/>
                </a:solidFill>
                <a:latin typeface="+mj-lt"/>
              </a:rPr>
              <a:t>Tilbud til voksne</a:t>
            </a:r>
          </a:p>
        </p:txBody>
      </p:sp>
      <p:sp>
        <p:nvSpPr>
          <p:cNvPr id="27" name="Tekstfelt 26">
            <a:extLst>
              <a:ext uri="{FF2B5EF4-FFF2-40B4-BE49-F238E27FC236}">
                <a16:creationId xmlns:a16="http://schemas.microsoft.com/office/drawing/2014/main" id="{B9BB037D-2026-AE1B-92BE-8EF722AA6F13}"/>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13297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77A12-C60C-741D-9877-1C8EA858DAB8}"/>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209376C4-92CE-FF3E-FE89-DD0D2BB96056}"/>
              </a:ext>
            </a:extLst>
          </p:cNvPr>
          <p:cNvSpPr>
            <a:spLocks noGrp="1"/>
          </p:cNvSpPr>
          <p:nvPr>
            <p:ph type="sldNum" sz="quarter" idx="12"/>
          </p:nvPr>
        </p:nvSpPr>
        <p:spPr/>
        <p:txBody>
          <a:bodyPr/>
          <a:lstStyle/>
          <a:p>
            <a:fld id="{7F9B5563-22A4-2C49-971F-DF74FD805A99}" type="slidenum">
              <a:rPr lang="da-DK" smtClean="0"/>
              <a:pPr/>
              <a:t>8</a:t>
            </a:fld>
            <a:endParaRPr lang="da-DK" dirty="0"/>
          </a:p>
        </p:txBody>
      </p:sp>
      <p:sp>
        <p:nvSpPr>
          <p:cNvPr id="4" name="Titel 3">
            <a:extLst>
              <a:ext uri="{FF2B5EF4-FFF2-40B4-BE49-F238E27FC236}">
                <a16:creationId xmlns:a16="http://schemas.microsoft.com/office/drawing/2014/main" id="{81243DF7-F301-1789-59C0-5FAD3C1971EB}"/>
              </a:ext>
            </a:extLst>
          </p:cNvPr>
          <p:cNvSpPr>
            <a:spLocks noGrp="1"/>
          </p:cNvSpPr>
          <p:nvPr>
            <p:ph type="title"/>
          </p:nvPr>
        </p:nvSpPr>
        <p:spPr/>
        <p:txBody>
          <a:bodyPr/>
          <a:lstStyle/>
          <a:p>
            <a:r>
              <a:rPr lang="da-DK" dirty="0"/>
              <a:t>Lokal stillingtagen - processen</a:t>
            </a:r>
          </a:p>
        </p:txBody>
      </p:sp>
      <p:sp>
        <p:nvSpPr>
          <p:cNvPr id="5" name="Rektangel 4">
            <a:extLst>
              <a:ext uri="{FF2B5EF4-FFF2-40B4-BE49-F238E27FC236}">
                <a16:creationId xmlns:a16="http://schemas.microsoft.com/office/drawing/2014/main" id="{08F83E14-BBF9-CB2F-2E0C-B295E826B018}"/>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 name="Lige forbindelse 1">
            <a:extLst>
              <a:ext uri="{FF2B5EF4-FFF2-40B4-BE49-F238E27FC236}">
                <a16:creationId xmlns:a16="http://schemas.microsoft.com/office/drawing/2014/main" id="{2E2B0E35-71D0-56BD-0945-5AD53B7822AB}"/>
              </a:ext>
            </a:extLst>
          </p:cNvPr>
          <p:cNvCxnSpPr>
            <a:cxnSpLocks/>
            <a:endCxn id="15" idx="1"/>
          </p:cNvCxnSpPr>
          <p:nvPr/>
        </p:nvCxnSpPr>
        <p:spPr>
          <a:xfrm flipV="1">
            <a:off x="5892849" y="2616552"/>
            <a:ext cx="368913" cy="2882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Lige forbindelse 5">
            <a:extLst>
              <a:ext uri="{FF2B5EF4-FFF2-40B4-BE49-F238E27FC236}">
                <a16:creationId xmlns:a16="http://schemas.microsoft.com/office/drawing/2014/main" id="{1D21C7A4-C10B-2788-3D19-5BB21C74BCC8}"/>
              </a:ext>
            </a:extLst>
          </p:cNvPr>
          <p:cNvCxnSpPr>
            <a:cxnSpLocks/>
            <a:stCxn id="12" idx="3"/>
            <a:endCxn id="16" idx="1"/>
          </p:cNvCxnSpPr>
          <p:nvPr/>
        </p:nvCxnSpPr>
        <p:spPr>
          <a:xfrm>
            <a:off x="5892849" y="2873267"/>
            <a:ext cx="368913" cy="262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2971D83E-60CE-EA39-45E0-EF017E7C8A38}"/>
              </a:ext>
            </a:extLst>
          </p:cNvPr>
          <p:cNvCxnSpPr>
            <a:cxnSpLocks/>
          </p:cNvCxnSpPr>
          <p:nvPr/>
        </p:nvCxnSpPr>
        <p:spPr>
          <a:xfrm flipV="1">
            <a:off x="5892851" y="3777605"/>
            <a:ext cx="368913" cy="2882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F378D486-AEA4-3174-7911-81B89CC24B01}"/>
              </a:ext>
            </a:extLst>
          </p:cNvPr>
          <p:cNvCxnSpPr>
            <a:cxnSpLocks/>
          </p:cNvCxnSpPr>
          <p:nvPr/>
        </p:nvCxnSpPr>
        <p:spPr>
          <a:xfrm>
            <a:off x="5892851" y="4065851"/>
            <a:ext cx="368913" cy="28824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BA43FC09-E126-5132-E573-986E33206C22}"/>
              </a:ext>
            </a:extLst>
          </p:cNvPr>
          <p:cNvCxnSpPr>
            <a:cxnSpLocks/>
          </p:cNvCxnSpPr>
          <p:nvPr/>
        </p:nvCxnSpPr>
        <p:spPr>
          <a:xfrm flipV="1">
            <a:off x="5892849" y="4947066"/>
            <a:ext cx="368913" cy="2882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F42CB740-3B00-05F8-ACA7-87C066F6027C}"/>
              </a:ext>
            </a:extLst>
          </p:cNvPr>
          <p:cNvCxnSpPr>
            <a:cxnSpLocks/>
          </p:cNvCxnSpPr>
          <p:nvPr/>
        </p:nvCxnSpPr>
        <p:spPr>
          <a:xfrm>
            <a:off x="5892849" y="5235312"/>
            <a:ext cx="368913" cy="28824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ktangel 10">
            <a:extLst>
              <a:ext uri="{FF2B5EF4-FFF2-40B4-BE49-F238E27FC236}">
                <a16:creationId xmlns:a16="http://schemas.microsoft.com/office/drawing/2014/main" id="{332B46EF-5098-FE17-21AE-0C0D0FA99E2B}"/>
              </a:ext>
            </a:extLst>
          </p:cNvPr>
          <p:cNvSpPr/>
          <p:nvPr/>
        </p:nvSpPr>
        <p:spPr>
          <a:xfrm>
            <a:off x="1389166" y="2431881"/>
            <a:ext cx="2030598" cy="1345724"/>
          </a:xfrm>
          <a:prstGeom prst="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sz="1600" dirty="0">
                <a:solidFill>
                  <a:schemeClr val="accent1">
                    <a:lumMod val="50000"/>
                  </a:schemeClr>
                </a:solidFill>
                <a:latin typeface="Trebuchet MS" panose="020B0603020202020204" pitchFamily="34" charset="0"/>
              </a:rPr>
              <a:t>Institutionen i dag</a:t>
            </a:r>
          </a:p>
          <a:p>
            <a:endParaRPr lang="da-DK" sz="1600" dirty="0">
              <a:solidFill>
                <a:schemeClr val="accent1">
                  <a:lumMod val="50000"/>
                </a:schemeClr>
              </a:solidFill>
              <a:latin typeface="Trebuchet MS" panose="020B0603020202020204" pitchFamily="34" charset="0"/>
            </a:endParaRPr>
          </a:p>
          <a:p>
            <a:pPr marL="171450" indent="-171450">
              <a:buFontTx/>
              <a:buChar char="-"/>
            </a:pPr>
            <a:r>
              <a:rPr lang="da-DK" sz="1200" dirty="0">
                <a:solidFill>
                  <a:schemeClr val="accent1">
                    <a:lumMod val="50000"/>
                  </a:schemeClr>
                </a:solidFill>
                <a:latin typeface="Trebuchet MS" panose="020B0603020202020204" pitchFamily="34" charset="0"/>
              </a:rPr>
              <a:t>Styrker</a:t>
            </a:r>
          </a:p>
          <a:p>
            <a:pPr marL="171450" indent="-171450">
              <a:buFontTx/>
              <a:buChar char="-"/>
            </a:pPr>
            <a:r>
              <a:rPr lang="da-DK" sz="1200" dirty="0">
                <a:solidFill>
                  <a:schemeClr val="accent1">
                    <a:lumMod val="50000"/>
                  </a:schemeClr>
                </a:solidFill>
                <a:latin typeface="Trebuchet MS" panose="020B0603020202020204" pitchFamily="34" charset="0"/>
              </a:rPr>
              <a:t>Udfordringer</a:t>
            </a:r>
          </a:p>
          <a:p>
            <a:pPr marL="171450" indent="-171450">
              <a:buFontTx/>
              <a:buChar char="-"/>
            </a:pPr>
            <a:r>
              <a:rPr lang="da-DK" sz="1200" dirty="0">
                <a:solidFill>
                  <a:schemeClr val="accent1">
                    <a:lumMod val="50000"/>
                  </a:schemeClr>
                </a:solidFill>
                <a:latin typeface="Trebuchet MS" panose="020B0603020202020204" pitchFamily="34" charset="0"/>
              </a:rPr>
              <a:t>Muligheder</a:t>
            </a:r>
          </a:p>
          <a:p>
            <a:pPr marL="171450" indent="-171450">
              <a:buFontTx/>
              <a:buChar char="-"/>
            </a:pPr>
            <a:r>
              <a:rPr lang="da-DK" sz="1200" dirty="0">
                <a:solidFill>
                  <a:schemeClr val="accent1">
                    <a:lumMod val="50000"/>
                  </a:schemeClr>
                </a:solidFill>
                <a:latin typeface="Trebuchet MS" panose="020B0603020202020204" pitchFamily="34" charset="0"/>
              </a:rPr>
              <a:t>Trusler</a:t>
            </a:r>
          </a:p>
        </p:txBody>
      </p:sp>
      <p:sp>
        <p:nvSpPr>
          <p:cNvPr id="12" name="Rektangel 11">
            <a:extLst>
              <a:ext uri="{FF2B5EF4-FFF2-40B4-BE49-F238E27FC236}">
                <a16:creationId xmlns:a16="http://schemas.microsoft.com/office/drawing/2014/main" id="{5E9715A3-7AA7-639C-EE14-F63B8ED46AF2}"/>
              </a:ext>
            </a:extLst>
          </p:cNvPr>
          <p:cNvSpPr/>
          <p:nvPr/>
        </p:nvSpPr>
        <p:spPr>
          <a:xfrm>
            <a:off x="3862251" y="2425383"/>
            <a:ext cx="2030598" cy="895768"/>
          </a:xfrm>
          <a:prstGeom prst="rect">
            <a:avLst/>
          </a:prstGeom>
          <a:solidFill>
            <a:schemeClr val="accent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Institutionen består i nuværende form </a:t>
            </a:r>
          </a:p>
        </p:txBody>
      </p:sp>
      <p:sp>
        <p:nvSpPr>
          <p:cNvPr id="13" name="Rektangel 12">
            <a:extLst>
              <a:ext uri="{FF2B5EF4-FFF2-40B4-BE49-F238E27FC236}">
                <a16:creationId xmlns:a16="http://schemas.microsoft.com/office/drawing/2014/main" id="{5A911282-E6DF-5E21-7D8E-775FAE9A2873}"/>
              </a:ext>
            </a:extLst>
          </p:cNvPr>
          <p:cNvSpPr/>
          <p:nvPr/>
        </p:nvSpPr>
        <p:spPr>
          <a:xfrm>
            <a:off x="3862253" y="3594845"/>
            <a:ext cx="2030598" cy="89576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Sammenlægning</a:t>
            </a:r>
          </a:p>
        </p:txBody>
      </p:sp>
      <p:sp>
        <p:nvSpPr>
          <p:cNvPr id="14" name="Rektangel 13">
            <a:extLst>
              <a:ext uri="{FF2B5EF4-FFF2-40B4-BE49-F238E27FC236}">
                <a16:creationId xmlns:a16="http://schemas.microsoft.com/office/drawing/2014/main" id="{DAB8DFF5-80CE-42D3-18DE-59529F2EDE65}"/>
              </a:ext>
            </a:extLst>
          </p:cNvPr>
          <p:cNvSpPr/>
          <p:nvPr/>
        </p:nvSpPr>
        <p:spPr>
          <a:xfrm>
            <a:off x="3862251" y="4787428"/>
            <a:ext cx="2030598" cy="89576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Udspaltning</a:t>
            </a:r>
          </a:p>
        </p:txBody>
      </p:sp>
      <p:sp>
        <p:nvSpPr>
          <p:cNvPr id="15" name="Rektangel 14">
            <a:extLst>
              <a:ext uri="{FF2B5EF4-FFF2-40B4-BE49-F238E27FC236}">
                <a16:creationId xmlns:a16="http://schemas.microsoft.com/office/drawing/2014/main" id="{9C31D910-67BB-9094-6618-9B8DC8649C70}"/>
              </a:ext>
            </a:extLst>
          </p:cNvPr>
          <p:cNvSpPr/>
          <p:nvPr/>
        </p:nvSpPr>
        <p:spPr>
          <a:xfrm>
            <a:off x="6261762" y="2430709"/>
            <a:ext cx="2030598" cy="371685"/>
          </a:xfrm>
          <a:prstGeom prst="rect">
            <a:avLst/>
          </a:prstGeom>
          <a:solidFill>
            <a:schemeClr val="accent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Med epx</a:t>
            </a:r>
          </a:p>
        </p:txBody>
      </p:sp>
      <p:sp>
        <p:nvSpPr>
          <p:cNvPr id="16" name="Rektangel 15">
            <a:extLst>
              <a:ext uri="{FF2B5EF4-FFF2-40B4-BE49-F238E27FC236}">
                <a16:creationId xmlns:a16="http://schemas.microsoft.com/office/drawing/2014/main" id="{820C586F-904A-C6C7-D5B1-3BF47E8C600D}"/>
              </a:ext>
            </a:extLst>
          </p:cNvPr>
          <p:cNvSpPr/>
          <p:nvPr/>
        </p:nvSpPr>
        <p:spPr>
          <a:xfrm>
            <a:off x="6261762" y="2949466"/>
            <a:ext cx="2030598" cy="371685"/>
          </a:xfrm>
          <a:prstGeom prst="rect">
            <a:avLst/>
          </a:prstGeom>
          <a:solidFill>
            <a:schemeClr val="accent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Uden epx</a:t>
            </a:r>
          </a:p>
        </p:txBody>
      </p:sp>
      <p:sp>
        <p:nvSpPr>
          <p:cNvPr id="17" name="Rektangel 16">
            <a:extLst>
              <a:ext uri="{FF2B5EF4-FFF2-40B4-BE49-F238E27FC236}">
                <a16:creationId xmlns:a16="http://schemas.microsoft.com/office/drawing/2014/main" id="{E541A363-74B0-702B-9049-63A4605E6F0A}"/>
              </a:ext>
            </a:extLst>
          </p:cNvPr>
          <p:cNvSpPr/>
          <p:nvPr/>
        </p:nvSpPr>
        <p:spPr>
          <a:xfrm>
            <a:off x="6261764" y="3594845"/>
            <a:ext cx="2030598" cy="3716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Med epx</a:t>
            </a:r>
          </a:p>
        </p:txBody>
      </p:sp>
      <p:sp>
        <p:nvSpPr>
          <p:cNvPr id="18" name="Rektangel 17">
            <a:extLst>
              <a:ext uri="{FF2B5EF4-FFF2-40B4-BE49-F238E27FC236}">
                <a16:creationId xmlns:a16="http://schemas.microsoft.com/office/drawing/2014/main" id="{BF450E30-F885-52E0-AB8B-8EA87134527B}"/>
              </a:ext>
            </a:extLst>
          </p:cNvPr>
          <p:cNvSpPr/>
          <p:nvPr/>
        </p:nvSpPr>
        <p:spPr>
          <a:xfrm>
            <a:off x="6261764" y="4116300"/>
            <a:ext cx="2030598" cy="37168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Uden epx</a:t>
            </a:r>
          </a:p>
        </p:txBody>
      </p:sp>
      <p:sp>
        <p:nvSpPr>
          <p:cNvPr id="19" name="Rektangel 18">
            <a:extLst>
              <a:ext uri="{FF2B5EF4-FFF2-40B4-BE49-F238E27FC236}">
                <a16:creationId xmlns:a16="http://schemas.microsoft.com/office/drawing/2014/main" id="{59C1EC0F-8DB1-BA72-8C51-7D8713C1CCF9}"/>
              </a:ext>
            </a:extLst>
          </p:cNvPr>
          <p:cNvSpPr/>
          <p:nvPr/>
        </p:nvSpPr>
        <p:spPr>
          <a:xfrm>
            <a:off x="6261762" y="4782159"/>
            <a:ext cx="2030598" cy="37168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Med epx</a:t>
            </a:r>
          </a:p>
        </p:txBody>
      </p:sp>
      <p:sp>
        <p:nvSpPr>
          <p:cNvPr id="20" name="Rektangel 19">
            <a:extLst>
              <a:ext uri="{FF2B5EF4-FFF2-40B4-BE49-F238E27FC236}">
                <a16:creationId xmlns:a16="http://schemas.microsoft.com/office/drawing/2014/main" id="{E41C5426-4041-AC26-1175-DA2C3D1BB4B9}"/>
              </a:ext>
            </a:extLst>
          </p:cNvPr>
          <p:cNvSpPr/>
          <p:nvPr/>
        </p:nvSpPr>
        <p:spPr>
          <a:xfrm>
            <a:off x="6261762" y="5311511"/>
            <a:ext cx="2030598" cy="37168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t>Uden epx</a:t>
            </a:r>
          </a:p>
        </p:txBody>
      </p:sp>
      <p:sp>
        <p:nvSpPr>
          <p:cNvPr id="21" name="Rektangel 20">
            <a:extLst>
              <a:ext uri="{FF2B5EF4-FFF2-40B4-BE49-F238E27FC236}">
                <a16:creationId xmlns:a16="http://schemas.microsoft.com/office/drawing/2014/main" id="{379552CA-881A-FB8F-A6B1-ADA27163A63E}"/>
              </a:ext>
            </a:extLst>
          </p:cNvPr>
          <p:cNvSpPr/>
          <p:nvPr/>
        </p:nvSpPr>
        <p:spPr>
          <a:xfrm>
            <a:off x="1389166" y="5761619"/>
            <a:ext cx="2030598" cy="4403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tx1"/>
                </a:solidFill>
                <a:latin typeface="+mj-lt"/>
              </a:rPr>
              <a:t>Afklaringsfase</a:t>
            </a:r>
          </a:p>
        </p:txBody>
      </p:sp>
      <p:sp>
        <p:nvSpPr>
          <p:cNvPr id="22" name="Rektangel 21">
            <a:extLst>
              <a:ext uri="{FF2B5EF4-FFF2-40B4-BE49-F238E27FC236}">
                <a16:creationId xmlns:a16="http://schemas.microsoft.com/office/drawing/2014/main" id="{8815389B-CB01-3E6F-C30E-6803227409C2}"/>
              </a:ext>
            </a:extLst>
          </p:cNvPr>
          <p:cNvSpPr/>
          <p:nvPr/>
        </p:nvSpPr>
        <p:spPr>
          <a:xfrm>
            <a:off x="3862250" y="5775281"/>
            <a:ext cx="2030598" cy="4403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tx1"/>
                </a:solidFill>
                <a:latin typeface="+mj-lt"/>
              </a:rPr>
              <a:t>Beslutningsfase</a:t>
            </a:r>
          </a:p>
        </p:txBody>
      </p:sp>
      <p:sp>
        <p:nvSpPr>
          <p:cNvPr id="23" name="Rektangel 22">
            <a:extLst>
              <a:ext uri="{FF2B5EF4-FFF2-40B4-BE49-F238E27FC236}">
                <a16:creationId xmlns:a16="http://schemas.microsoft.com/office/drawing/2014/main" id="{FFC879AB-3B55-313C-043B-093324462398}"/>
              </a:ext>
            </a:extLst>
          </p:cNvPr>
          <p:cNvSpPr/>
          <p:nvPr/>
        </p:nvSpPr>
        <p:spPr>
          <a:xfrm>
            <a:off x="6261761" y="5775280"/>
            <a:ext cx="2030598" cy="4403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tx1"/>
                </a:solidFill>
                <a:latin typeface="+mj-lt"/>
              </a:rPr>
              <a:t>Eksekveringsfase</a:t>
            </a:r>
          </a:p>
        </p:txBody>
      </p:sp>
      <p:sp>
        <p:nvSpPr>
          <p:cNvPr id="24" name="Rektangel 23">
            <a:extLst>
              <a:ext uri="{FF2B5EF4-FFF2-40B4-BE49-F238E27FC236}">
                <a16:creationId xmlns:a16="http://schemas.microsoft.com/office/drawing/2014/main" id="{0BFB0929-4FB9-9F3F-5830-13E282708695}"/>
              </a:ext>
            </a:extLst>
          </p:cNvPr>
          <p:cNvSpPr/>
          <p:nvPr/>
        </p:nvSpPr>
        <p:spPr>
          <a:xfrm>
            <a:off x="8661270" y="5761354"/>
            <a:ext cx="2117834" cy="4403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tx1"/>
                </a:solidFill>
                <a:latin typeface="+mj-lt"/>
              </a:rPr>
              <a:t>Implementeringsfase</a:t>
            </a:r>
          </a:p>
        </p:txBody>
      </p:sp>
      <p:cxnSp>
        <p:nvCxnSpPr>
          <p:cNvPr id="25" name="Lige forbindelse 24">
            <a:extLst>
              <a:ext uri="{FF2B5EF4-FFF2-40B4-BE49-F238E27FC236}">
                <a16:creationId xmlns:a16="http://schemas.microsoft.com/office/drawing/2014/main" id="{BC3D591B-58B8-C944-FD83-1B7F7A9C11E9}"/>
              </a:ext>
            </a:extLst>
          </p:cNvPr>
          <p:cNvCxnSpPr>
            <a:cxnSpLocks/>
            <a:stCxn id="15" idx="3"/>
            <a:endCxn id="31" idx="1"/>
          </p:cNvCxnSpPr>
          <p:nvPr/>
        </p:nvCxnSpPr>
        <p:spPr>
          <a:xfrm>
            <a:off x="8292360" y="2616552"/>
            <a:ext cx="368912" cy="25540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35267530-E41B-913E-6FDE-E6DCB6662786}"/>
              </a:ext>
            </a:extLst>
          </p:cNvPr>
          <p:cNvCxnSpPr>
            <a:cxnSpLocks/>
            <a:stCxn id="16" idx="3"/>
            <a:endCxn id="31" idx="1"/>
          </p:cNvCxnSpPr>
          <p:nvPr/>
        </p:nvCxnSpPr>
        <p:spPr>
          <a:xfrm flipV="1">
            <a:off x="8292360" y="2871953"/>
            <a:ext cx="368912" cy="26335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894F904B-C9F8-A1A4-1EC0-8099EA777E19}"/>
              </a:ext>
            </a:extLst>
          </p:cNvPr>
          <p:cNvCxnSpPr>
            <a:cxnSpLocks/>
          </p:cNvCxnSpPr>
          <p:nvPr/>
        </p:nvCxnSpPr>
        <p:spPr>
          <a:xfrm>
            <a:off x="8292361" y="3751856"/>
            <a:ext cx="368912" cy="2882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D27BE044-A8A2-CADF-55E3-06C46F45601B}"/>
              </a:ext>
            </a:extLst>
          </p:cNvPr>
          <p:cNvCxnSpPr>
            <a:cxnSpLocks/>
          </p:cNvCxnSpPr>
          <p:nvPr/>
        </p:nvCxnSpPr>
        <p:spPr>
          <a:xfrm flipV="1">
            <a:off x="8292361" y="4040101"/>
            <a:ext cx="368912" cy="2882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3FB3FE5E-CAD7-645A-3B20-D99DF036742E}"/>
              </a:ext>
            </a:extLst>
          </p:cNvPr>
          <p:cNvCxnSpPr>
            <a:cxnSpLocks/>
          </p:cNvCxnSpPr>
          <p:nvPr/>
        </p:nvCxnSpPr>
        <p:spPr>
          <a:xfrm>
            <a:off x="8292359" y="4941813"/>
            <a:ext cx="368912" cy="2882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75830922-7C3D-C22D-E86B-E84CCA9E60E2}"/>
              </a:ext>
            </a:extLst>
          </p:cNvPr>
          <p:cNvCxnSpPr>
            <a:cxnSpLocks/>
          </p:cNvCxnSpPr>
          <p:nvPr/>
        </p:nvCxnSpPr>
        <p:spPr>
          <a:xfrm flipV="1">
            <a:off x="8292359" y="5230058"/>
            <a:ext cx="368912" cy="2882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Rektangel 30">
            <a:extLst>
              <a:ext uri="{FF2B5EF4-FFF2-40B4-BE49-F238E27FC236}">
                <a16:creationId xmlns:a16="http://schemas.microsoft.com/office/drawing/2014/main" id="{F134F222-283D-863D-ABB7-7C2FBCACA980}"/>
              </a:ext>
            </a:extLst>
          </p:cNvPr>
          <p:cNvSpPr/>
          <p:nvPr/>
        </p:nvSpPr>
        <p:spPr>
          <a:xfrm>
            <a:off x="8661272" y="2425382"/>
            <a:ext cx="2117835" cy="893141"/>
          </a:xfrm>
          <a:prstGeom prst="rect">
            <a:avLst/>
          </a:prstGeom>
          <a:solidFill>
            <a:schemeClr val="accent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100" dirty="0"/>
              <a:t>Strategi og økonomi</a:t>
            </a:r>
          </a:p>
          <a:p>
            <a:pPr marL="285750" indent="-285750">
              <a:buFont typeface="Arial" panose="020B0604020202020204" pitchFamily="34" charset="0"/>
              <a:buChar char="•"/>
            </a:pPr>
            <a:r>
              <a:rPr lang="da-DK" sz="1100" dirty="0"/>
              <a:t>Organisering</a:t>
            </a:r>
          </a:p>
          <a:p>
            <a:pPr marL="285750" indent="-285750">
              <a:buFont typeface="Arial" panose="020B0604020202020204" pitchFamily="34" charset="0"/>
              <a:buChar char="•"/>
            </a:pPr>
            <a:r>
              <a:rPr lang="da-DK" sz="1100" dirty="0"/>
              <a:t>Udbud og uddannelsesmiljø</a:t>
            </a:r>
          </a:p>
          <a:p>
            <a:pPr marL="285750" indent="-285750">
              <a:buFont typeface="Arial" panose="020B0604020202020204" pitchFamily="34" charset="0"/>
              <a:buChar char="•"/>
            </a:pPr>
            <a:r>
              <a:rPr lang="da-DK" sz="1100" dirty="0"/>
              <a:t>Faglig synergi</a:t>
            </a:r>
          </a:p>
          <a:p>
            <a:pPr marL="285750" indent="-285750">
              <a:buFont typeface="Arial" panose="020B0604020202020204" pitchFamily="34" charset="0"/>
              <a:buChar char="•"/>
            </a:pPr>
            <a:r>
              <a:rPr lang="da-DK" sz="1100" dirty="0"/>
              <a:t>Mv.</a:t>
            </a:r>
          </a:p>
        </p:txBody>
      </p:sp>
      <p:sp>
        <p:nvSpPr>
          <p:cNvPr id="32" name="Rektangel 31">
            <a:extLst>
              <a:ext uri="{FF2B5EF4-FFF2-40B4-BE49-F238E27FC236}">
                <a16:creationId xmlns:a16="http://schemas.microsoft.com/office/drawing/2014/main" id="{64AF9825-DF70-F667-3F41-E09C395C7FE7}"/>
              </a:ext>
            </a:extLst>
          </p:cNvPr>
          <p:cNvSpPr/>
          <p:nvPr/>
        </p:nvSpPr>
        <p:spPr>
          <a:xfrm>
            <a:off x="8661274" y="3594846"/>
            <a:ext cx="2117835" cy="89314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100" dirty="0"/>
              <a:t>Strategi og økonomi</a:t>
            </a:r>
          </a:p>
          <a:p>
            <a:pPr marL="285750" indent="-285750">
              <a:buFont typeface="Arial" panose="020B0604020202020204" pitchFamily="34" charset="0"/>
              <a:buChar char="•"/>
            </a:pPr>
            <a:r>
              <a:rPr lang="da-DK" sz="1100" dirty="0"/>
              <a:t>Organisering</a:t>
            </a:r>
          </a:p>
          <a:p>
            <a:pPr marL="285750" indent="-285750">
              <a:buFont typeface="Arial" panose="020B0604020202020204" pitchFamily="34" charset="0"/>
              <a:buChar char="•"/>
            </a:pPr>
            <a:r>
              <a:rPr lang="da-DK" sz="1100" dirty="0"/>
              <a:t>Udbud og uddannelsesmiljø</a:t>
            </a:r>
          </a:p>
          <a:p>
            <a:pPr marL="285750" indent="-285750">
              <a:buFont typeface="Arial" panose="020B0604020202020204" pitchFamily="34" charset="0"/>
              <a:buChar char="•"/>
            </a:pPr>
            <a:r>
              <a:rPr lang="da-DK" sz="1100" dirty="0"/>
              <a:t>Faglig synergi</a:t>
            </a:r>
          </a:p>
          <a:p>
            <a:pPr marL="285750" indent="-285750">
              <a:buFont typeface="Arial" panose="020B0604020202020204" pitchFamily="34" charset="0"/>
              <a:buChar char="•"/>
            </a:pPr>
            <a:r>
              <a:rPr lang="da-DK" sz="1100" dirty="0"/>
              <a:t>Mv.</a:t>
            </a:r>
          </a:p>
        </p:txBody>
      </p:sp>
      <p:sp>
        <p:nvSpPr>
          <p:cNvPr id="33" name="Rektangel 32">
            <a:extLst>
              <a:ext uri="{FF2B5EF4-FFF2-40B4-BE49-F238E27FC236}">
                <a16:creationId xmlns:a16="http://schemas.microsoft.com/office/drawing/2014/main" id="{F14C3DDD-A54D-57E4-AFBC-5019A0998582}"/>
              </a:ext>
            </a:extLst>
          </p:cNvPr>
          <p:cNvSpPr/>
          <p:nvPr/>
        </p:nvSpPr>
        <p:spPr>
          <a:xfrm>
            <a:off x="8661271" y="4782159"/>
            <a:ext cx="2117835" cy="90103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100" dirty="0"/>
              <a:t>Strategi og økonomi</a:t>
            </a:r>
          </a:p>
          <a:p>
            <a:pPr marL="285750" indent="-285750">
              <a:buFont typeface="Arial" panose="020B0604020202020204" pitchFamily="34" charset="0"/>
              <a:buChar char="•"/>
            </a:pPr>
            <a:r>
              <a:rPr lang="da-DK" sz="1100" dirty="0"/>
              <a:t>Organisering</a:t>
            </a:r>
          </a:p>
          <a:p>
            <a:pPr marL="285750" indent="-285750">
              <a:buFont typeface="Arial" panose="020B0604020202020204" pitchFamily="34" charset="0"/>
              <a:buChar char="•"/>
            </a:pPr>
            <a:r>
              <a:rPr lang="da-DK" sz="1100" dirty="0"/>
              <a:t>Udbud og uddannelsesmiljø</a:t>
            </a:r>
          </a:p>
          <a:p>
            <a:pPr marL="285750" indent="-285750">
              <a:buFont typeface="Arial" panose="020B0604020202020204" pitchFamily="34" charset="0"/>
              <a:buChar char="•"/>
            </a:pPr>
            <a:r>
              <a:rPr lang="da-DK" sz="1100" dirty="0"/>
              <a:t>Faglig synergi</a:t>
            </a:r>
          </a:p>
          <a:p>
            <a:pPr marL="285750" indent="-285750">
              <a:buFont typeface="Arial" panose="020B0604020202020204" pitchFamily="34" charset="0"/>
              <a:buChar char="•"/>
            </a:pPr>
            <a:r>
              <a:rPr lang="da-DK" sz="1100" dirty="0"/>
              <a:t>Mv.</a:t>
            </a:r>
          </a:p>
        </p:txBody>
      </p:sp>
      <p:sp>
        <p:nvSpPr>
          <p:cNvPr id="34" name="Rektangel 33">
            <a:extLst>
              <a:ext uri="{FF2B5EF4-FFF2-40B4-BE49-F238E27FC236}">
                <a16:creationId xmlns:a16="http://schemas.microsoft.com/office/drawing/2014/main" id="{2D1F6D98-0457-6D03-02C5-5F8F715B9A05}"/>
              </a:ext>
            </a:extLst>
          </p:cNvPr>
          <p:cNvSpPr/>
          <p:nvPr/>
        </p:nvSpPr>
        <p:spPr>
          <a:xfrm>
            <a:off x="1389166" y="6267047"/>
            <a:ext cx="2030598" cy="4403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50" i="1" dirty="0">
                <a:solidFill>
                  <a:schemeClr val="tx1"/>
                </a:solidFill>
                <a:latin typeface="+mj-lt"/>
              </a:rPr>
              <a:t>Dette værktøj knytter sig til afklaringsfasen</a:t>
            </a:r>
          </a:p>
        </p:txBody>
      </p:sp>
      <p:sp>
        <p:nvSpPr>
          <p:cNvPr id="35" name="Højre klammeparentes 34">
            <a:extLst>
              <a:ext uri="{FF2B5EF4-FFF2-40B4-BE49-F238E27FC236}">
                <a16:creationId xmlns:a16="http://schemas.microsoft.com/office/drawing/2014/main" id="{C430C6B2-FFA2-7B44-D160-D33AD6BEFBDC}"/>
              </a:ext>
            </a:extLst>
          </p:cNvPr>
          <p:cNvSpPr/>
          <p:nvPr/>
        </p:nvSpPr>
        <p:spPr>
          <a:xfrm rot="5400000">
            <a:off x="2310282" y="5266054"/>
            <a:ext cx="121453" cy="1871366"/>
          </a:xfrm>
          <a:prstGeom prst="rightBrace">
            <a:avLst>
              <a:gd name="adj1" fmla="val 13750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36" name="Rektangel 35">
            <a:extLst>
              <a:ext uri="{FF2B5EF4-FFF2-40B4-BE49-F238E27FC236}">
                <a16:creationId xmlns:a16="http://schemas.microsoft.com/office/drawing/2014/main" id="{2B50AC68-36D1-C257-8328-41F94A088EA7}"/>
              </a:ext>
            </a:extLst>
          </p:cNvPr>
          <p:cNvSpPr/>
          <p:nvPr/>
        </p:nvSpPr>
        <p:spPr>
          <a:xfrm>
            <a:off x="1389166" y="4328348"/>
            <a:ext cx="2030598" cy="1354848"/>
          </a:xfrm>
          <a:prstGeom prst="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a-DK" sz="1600" dirty="0">
                <a:solidFill>
                  <a:schemeClr val="accent1">
                    <a:lumMod val="50000"/>
                  </a:schemeClr>
                </a:solidFill>
                <a:latin typeface="Trebuchet MS" panose="020B0603020202020204" pitchFamily="34" charset="0"/>
              </a:rPr>
              <a:t>Rammer for det nye landskab</a:t>
            </a:r>
          </a:p>
          <a:p>
            <a:endParaRPr lang="da-DK" sz="1200" dirty="0">
              <a:solidFill>
                <a:schemeClr val="accent1">
                  <a:lumMod val="50000"/>
                </a:schemeClr>
              </a:solidFill>
              <a:latin typeface="Trebuchet MS" panose="020B0603020202020204" pitchFamily="34" charset="0"/>
            </a:endParaRPr>
          </a:p>
          <a:p>
            <a:pPr marL="171450" indent="-171450">
              <a:buFontTx/>
              <a:buChar char="-"/>
            </a:pPr>
            <a:r>
              <a:rPr lang="da-DK" sz="1200" dirty="0">
                <a:solidFill>
                  <a:schemeClr val="accent1">
                    <a:lumMod val="50000"/>
                  </a:schemeClr>
                </a:solidFill>
                <a:latin typeface="Trebuchet MS" panose="020B0603020202020204" pitchFamily="34" charset="0"/>
              </a:rPr>
              <a:t>Epx / ikke epx</a:t>
            </a:r>
          </a:p>
          <a:p>
            <a:pPr marL="171450" indent="-171450">
              <a:buFontTx/>
              <a:buChar char="-"/>
            </a:pPr>
            <a:r>
              <a:rPr lang="da-DK" sz="1200" dirty="0">
                <a:solidFill>
                  <a:schemeClr val="accent1">
                    <a:lumMod val="50000"/>
                  </a:schemeClr>
                </a:solidFill>
                <a:latin typeface="Trebuchet MS" panose="020B0603020202020204" pitchFamily="34" charset="0"/>
              </a:rPr>
              <a:t>Øvrige udbud</a:t>
            </a:r>
          </a:p>
          <a:p>
            <a:pPr marL="171450" indent="-171450">
              <a:buFontTx/>
              <a:buChar char="-"/>
            </a:pPr>
            <a:r>
              <a:rPr lang="da-DK" sz="1200" dirty="0">
                <a:solidFill>
                  <a:schemeClr val="accent1">
                    <a:lumMod val="50000"/>
                  </a:schemeClr>
                </a:solidFill>
                <a:latin typeface="Trebuchet MS" panose="020B0603020202020204" pitchFamily="34" charset="0"/>
              </a:rPr>
              <a:t>Ny </a:t>
            </a:r>
            <a:r>
              <a:rPr lang="da-DK" sz="1200" dirty="0" err="1">
                <a:solidFill>
                  <a:schemeClr val="accent1">
                    <a:lumMod val="50000"/>
                  </a:schemeClr>
                </a:solidFill>
                <a:latin typeface="Trebuchet MS" panose="020B0603020202020204" pitchFamily="34" charset="0"/>
              </a:rPr>
              <a:t>institutionslov</a:t>
            </a:r>
            <a:endParaRPr lang="da-DK" sz="1200" dirty="0">
              <a:solidFill>
                <a:schemeClr val="accent1">
                  <a:lumMod val="50000"/>
                </a:schemeClr>
              </a:solidFill>
              <a:latin typeface="Trebuchet MS" panose="020B0603020202020204" pitchFamily="34" charset="0"/>
            </a:endParaRPr>
          </a:p>
        </p:txBody>
      </p:sp>
      <p:cxnSp>
        <p:nvCxnSpPr>
          <p:cNvPr id="37" name="Lige pilforbindelse 36">
            <a:extLst>
              <a:ext uri="{FF2B5EF4-FFF2-40B4-BE49-F238E27FC236}">
                <a16:creationId xmlns:a16="http://schemas.microsoft.com/office/drawing/2014/main" id="{5AE3E668-0230-B92E-2391-BB889AF06CE8}"/>
              </a:ext>
            </a:extLst>
          </p:cNvPr>
          <p:cNvCxnSpPr>
            <a:cxnSpLocks/>
            <a:stCxn id="11" idx="2"/>
            <a:endCxn id="36" idx="0"/>
          </p:cNvCxnSpPr>
          <p:nvPr/>
        </p:nvCxnSpPr>
        <p:spPr>
          <a:xfrm>
            <a:off x="2404465" y="3846086"/>
            <a:ext cx="0" cy="413781"/>
          </a:xfrm>
          <a:prstGeom prst="straightConnector1">
            <a:avLst/>
          </a:prstGeom>
          <a:ln w="28575">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Pladsholder til indhold 8">
            <a:extLst>
              <a:ext uri="{FF2B5EF4-FFF2-40B4-BE49-F238E27FC236}">
                <a16:creationId xmlns:a16="http://schemas.microsoft.com/office/drawing/2014/main" id="{7D9EF152-7B15-EC6C-5D3B-BEDE07F9A1C3}"/>
              </a:ext>
            </a:extLst>
          </p:cNvPr>
          <p:cNvSpPr>
            <a:spLocks noGrp="1"/>
          </p:cNvSpPr>
          <p:nvPr>
            <p:ph idx="1"/>
          </p:nvPr>
        </p:nvSpPr>
        <p:spPr>
          <a:xfrm>
            <a:off x="910046" y="1807070"/>
            <a:ext cx="10515600" cy="403371"/>
          </a:xfrm>
        </p:spPr>
        <p:txBody>
          <a:bodyPr>
            <a:normAutofit/>
          </a:bodyPr>
          <a:lstStyle/>
          <a:p>
            <a:pPr marL="0" indent="0">
              <a:buNone/>
            </a:pPr>
            <a:r>
              <a:rPr lang="da-DK" sz="1900" dirty="0"/>
              <a:t>Alle gymnasier skal frem mod 2030 igennem en række overvejelser om institutionens fremtid</a:t>
            </a:r>
          </a:p>
        </p:txBody>
      </p:sp>
      <p:sp>
        <p:nvSpPr>
          <p:cNvPr id="39" name="Tekstfelt 38">
            <a:extLst>
              <a:ext uri="{FF2B5EF4-FFF2-40B4-BE49-F238E27FC236}">
                <a16:creationId xmlns:a16="http://schemas.microsoft.com/office/drawing/2014/main" id="{9DDEC215-F119-F167-AFF7-B59147804FE7}"/>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3135736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75F05-EF65-34B9-474C-2F0121999066}"/>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8774B885-6B7D-B502-FE1D-8987E36F25D1}"/>
              </a:ext>
            </a:extLst>
          </p:cNvPr>
          <p:cNvSpPr>
            <a:spLocks noGrp="1"/>
          </p:cNvSpPr>
          <p:nvPr>
            <p:ph type="sldNum" sz="quarter" idx="12"/>
          </p:nvPr>
        </p:nvSpPr>
        <p:spPr/>
        <p:txBody>
          <a:bodyPr/>
          <a:lstStyle/>
          <a:p>
            <a:fld id="{7F9B5563-22A4-2C49-971F-DF74FD805A99}" type="slidenum">
              <a:rPr lang="da-DK" smtClean="0"/>
              <a:pPr/>
              <a:t>9</a:t>
            </a:fld>
            <a:endParaRPr lang="da-DK" dirty="0"/>
          </a:p>
        </p:txBody>
      </p:sp>
      <p:sp>
        <p:nvSpPr>
          <p:cNvPr id="4" name="Titel 3">
            <a:extLst>
              <a:ext uri="{FF2B5EF4-FFF2-40B4-BE49-F238E27FC236}">
                <a16:creationId xmlns:a16="http://schemas.microsoft.com/office/drawing/2014/main" id="{111B1FFA-67D9-A5A4-A3B5-16056F0B1EC0}"/>
              </a:ext>
            </a:extLst>
          </p:cNvPr>
          <p:cNvSpPr>
            <a:spLocks noGrp="1"/>
          </p:cNvSpPr>
          <p:nvPr>
            <p:ph type="title"/>
          </p:nvPr>
        </p:nvSpPr>
        <p:spPr/>
        <p:txBody>
          <a:bodyPr/>
          <a:lstStyle/>
          <a:p>
            <a:r>
              <a:rPr lang="da-DK" dirty="0"/>
              <a:t>Formål</a:t>
            </a:r>
          </a:p>
        </p:txBody>
      </p:sp>
      <p:sp>
        <p:nvSpPr>
          <p:cNvPr id="5" name="Rektangel 4">
            <a:extLst>
              <a:ext uri="{FF2B5EF4-FFF2-40B4-BE49-F238E27FC236}">
                <a16:creationId xmlns:a16="http://schemas.microsoft.com/office/drawing/2014/main" id="{53E625F8-95F6-C825-133D-D18CC4CA3C77}"/>
              </a:ext>
            </a:extLst>
          </p:cNvPr>
          <p:cNvSpPr/>
          <p:nvPr/>
        </p:nvSpPr>
        <p:spPr>
          <a:xfrm>
            <a:off x="0" y="0"/>
            <a:ext cx="449369" cy="6858000"/>
          </a:xfrm>
          <a:prstGeom prst="rect">
            <a:avLst/>
          </a:prstGeom>
          <a:solidFill>
            <a:srgbClr val="788A2A"/>
          </a:solidFill>
          <a:ln>
            <a:solidFill>
              <a:srgbClr val="788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2">
            <a:extLst>
              <a:ext uri="{FF2B5EF4-FFF2-40B4-BE49-F238E27FC236}">
                <a16:creationId xmlns:a16="http://schemas.microsoft.com/office/drawing/2014/main" id="{C6CE3454-A0CE-62AF-C72E-A37D82CD428D}"/>
              </a:ext>
            </a:extLst>
          </p:cNvPr>
          <p:cNvSpPr>
            <a:spLocks noGrp="1"/>
          </p:cNvSpPr>
          <p:nvPr>
            <p:ph idx="1"/>
          </p:nvPr>
        </p:nvSpPr>
        <p:spPr>
          <a:xfrm>
            <a:off x="4360738" y="3045299"/>
            <a:ext cx="3390575" cy="3181765"/>
          </a:xfrm>
        </p:spPr>
        <p:txBody>
          <a:bodyPr>
            <a:normAutofit/>
          </a:bodyPr>
          <a:lstStyle/>
          <a:p>
            <a:pPr marL="0" indent="0" algn="ctr">
              <a:lnSpc>
                <a:spcPct val="100000"/>
              </a:lnSpc>
              <a:buNone/>
            </a:pPr>
            <a:r>
              <a:rPr lang="da-DK" sz="1800" dirty="0">
                <a:latin typeface="Trebuchet MS" panose="020B0603020202020204" pitchFamily="34" charset="0"/>
              </a:rPr>
              <a:t>Værktøjet har til formål at give bestyrelserne en </a:t>
            </a:r>
            <a:r>
              <a:rPr lang="da-DK" sz="1800" b="1" dirty="0">
                <a:latin typeface="Trebuchet MS" panose="020B0603020202020204" pitchFamily="34" charset="0"/>
              </a:rPr>
              <a:t>fremgangsmåde</a:t>
            </a:r>
            <a:r>
              <a:rPr lang="da-DK" sz="1800" dirty="0">
                <a:latin typeface="Trebuchet MS" panose="020B0603020202020204" pitchFamily="34" charset="0"/>
              </a:rPr>
              <a:t> og en række </a:t>
            </a:r>
            <a:r>
              <a:rPr lang="da-DK" sz="1800" b="1" dirty="0">
                <a:latin typeface="Trebuchet MS" panose="020B0603020202020204" pitchFamily="34" charset="0"/>
              </a:rPr>
              <a:t>temaer </a:t>
            </a:r>
            <a:r>
              <a:rPr lang="da-DK" sz="1800" dirty="0">
                <a:latin typeface="Trebuchet MS" panose="020B0603020202020204" pitchFamily="34" charset="0"/>
              </a:rPr>
              <a:t>til brug i drøftelser om et nyt institutionslandskab.</a:t>
            </a:r>
            <a:br>
              <a:rPr lang="da-DK" sz="1800" dirty="0">
                <a:latin typeface="Trebuchet MS" panose="020B0603020202020204" pitchFamily="34" charset="0"/>
              </a:rPr>
            </a:br>
            <a:br>
              <a:rPr lang="da-DK" sz="1800" dirty="0">
                <a:latin typeface="Trebuchet MS" panose="020B0603020202020204" pitchFamily="34" charset="0"/>
              </a:rPr>
            </a:br>
            <a:r>
              <a:rPr lang="da-DK" sz="1800" dirty="0">
                <a:latin typeface="Trebuchet MS" panose="020B0603020202020204" pitchFamily="34" charset="0"/>
              </a:rPr>
              <a:t>Drøftelserne har et </a:t>
            </a:r>
            <a:r>
              <a:rPr lang="da-DK" sz="1800" b="1" dirty="0">
                <a:latin typeface="Trebuchet MS" panose="020B0603020202020204" pitchFamily="34" charset="0"/>
              </a:rPr>
              <a:t>afklarende</a:t>
            </a:r>
            <a:r>
              <a:rPr lang="da-DK" sz="1800" dirty="0">
                <a:latin typeface="Trebuchet MS" panose="020B0603020202020204" pitchFamily="34" charset="0"/>
              </a:rPr>
              <a:t> sigte, forud for stillingtagen til institutionens fremtid.</a:t>
            </a:r>
          </a:p>
        </p:txBody>
      </p:sp>
      <p:grpSp>
        <p:nvGrpSpPr>
          <p:cNvPr id="12" name="Grafik 5" descr="Mål kontur">
            <a:extLst>
              <a:ext uri="{FF2B5EF4-FFF2-40B4-BE49-F238E27FC236}">
                <a16:creationId xmlns:a16="http://schemas.microsoft.com/office/drawing/2014/main" id="{1F7E2B9D-B4BB-1486-D04C-5A96E90835BB}"/>
              </a:ext>
            </a:extLst>
          </p:cNvPr>
          <p:cNvGrpSpPr/>
          <p:nvPr/>
        </p:nvGrpSpPr>
        <p:grpSpPr>
          <a:xfrm>
            <a:off x="5665499" y="1992822"/>
            <a:ext cx="781050" cy="781050"/>
            <a:chOff x="5705474" y="2403803"/>
            <a:chExt cx="781050" cy="781050"/>
          </a:xfrm>
          <a:solidFill>
            <a:schemeClr val="accent1"/>
          </a:solidFill>
        </p:grpSpPr>
        <p:sp>
          <p:nvSpPr>
            <p:cNvPr id="13" name="Kombinationstegning: figur 12">
              <a:extLst>
                <a:ext uri="{FF2B5EF4-FFF2-40B4-BE49-F238E27FC236}">
                  <a16:creationId xmlns:a16="http://schemas.microsoft.com/office/drawing/2014/main" id="{BEF4D5E3-80B6-14BF-619A-0215E03A10BB}"/>
                </a:ext>
              </a:extLst>
            </p:cNvPr>
            <p:cNvSpPr/>
            <p:nvPr/>
          </p:nvSpPr>
          <p:spPr>
            <a:xfrm>
              <a:off x="6019799" y="2718128"/>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52" y="34136"/>
                    <a:pt x="118264" y="48"/>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19" y="107750"/>
                    <a:pt x="107750" y="133319"/>
                    <a:pt x="76200" y="133350"/>
                  </a:cubicBezTo>
                  <a:close/>
                </a:path>
              </a:pathLst>
            </a:custGeom>
            <a:solidFill>
              <a:schemeClr val="accent1"/>
            </a:solidFill>
            <a:ln w="9525" cap="flat">
              <a:solidFill>
                <a:schemeClr val="accent1"/>
              </a:solidFill>
              <a:prstDash val="solid"/>
              <a:miter/>
            </a:ln>
          </p:spPr>
          <p:txBody>
            <a:bodyPr rtlCol="0" anchor="ctr"/>
            <a:lstStyle/>
            <a:p>
              <a:endParaRPr lang="da-DK"/>
            </a:p>
          </p:txBody>
        </p:sp>
        <p:sp>
          <p:nvSpPr>
            <p:cNvPr id="14" name="Kombinationstegning: figur 13">
              <a:extLst>
                <a:ext uri="{FF2B5EF4-FFF2-40B4-BE49-F238E27FC236}">
                  <a16:creationId xmlns:a16="http://schemas.microsoft.com/office/drawing/2014/main" id="{DBC95ACD-AFE4-A596-8B37-62D7CFF116EF}"/>
                </a:ext>
              </a:extLst>
            </p:cNvPr>
            <p:cNvSpPr/>
            <p:nvPr/>
          </p:nvSpPr>
          <p:spPr>
            <a:xfrm>
              <a:off x="5705474" y="2403803"/>
              <a:ext cx="781050" cy="781050"/>
            </a:xfrm>
            <a:custGeom>
              <a:avLst/>
              <a:gdLst>
                <a:gd name="connsiteX0" fmla="*/ 781050 w 781050"/>
                <a:gd name="connsiteY0" fmla="*/ 381000 h 781050"/>
                <a:gd name="connsiteX1" fmla="*/ 714137 w 781050"/>
                <a:gd name="connsiteY1" fmla="*/ 381000 h 781050"/>
                <a:gd name="connsiteX2" fmla="*/ 400050 w 781050"/>
                <a:gd name="connsiteY2" fmla="*/ 66913 h 781050"/>
                <a:gd name="connsiteX3" fmla="*/ 400050 w 781050"/>
                <a:gd name="connsiteY3" fmla="*/ 0 h 781050"/>
                <a:gd name="connsiteX4" fmla="*/ 381000 w 781050"/>
                <a:gd name="connsiteY4" fmla="*/ 0 h 781050"/>
                <a:gd name="connsiteX5" fmla="*/ 381000 w 781050"/>
                <a:gd name="connsiteY5" fmla="*/ 66913 h 781050"/>
                <a:gd name="connsiteX6" fmla="*/ 66913 w 781050"/>
                <a:gd name="connsiteY6" fmla="*/ 381000 h 781050"/>
                <a:gd name="connsiteX7" fmla="*/ 0 w 781050"/>
                <a:gd name="connsiteY7" fmla="*/ 381000 h 781050"/>
                <a:gd name="connsiteX8" fmla="*/ 0 w 781050"/>
                <a:gd name="connsiteY8" fmla="*/ 400050 h 781050"/>
                <a:gd name="connsiteX9" fmla="*/ 66913 w 781050"/>
                <a:gd name="connsiteY9" fmla="*/ 400050 h 781050"/>
                <a:gd name="connsiteX10" fmla="*/ 381000 w 781050"/>
                <a:gd name="connsiteY10" fmla="*/ 714137 h 781050"/>
                <a:gd name="connsiteX11" fmla="*/ 381000 w 781050"/>
                <a:gd name="connsiteY11" fmla="*/ 781050 h 781050"/>
                <a:gd name="connsiteX12" fmla="*/ 400050 w 781050"/>
                <a:gd name="connsiteY12" fmla="*/ 781050 h 781050"/>
                <a:gd name="connsiteX13" fmla="*/ 400050 w 781050"/>
                <a:gd name="connsiteY13" fmla="*/ 714137 h 781050"/>
                <a:gd name="connsiteX14" fmla="*/ 714137 w 781050"/>
                <a:gd name="connsiteY14" fmla="*/ 400050 h 781050"/>
                <a:gd name="connsiteX15" fmla="*/ 781050 w 781050"/>
                <a:gd name="connsiteY15" fmla="*/ 400050 h 781050"/>
                <a:gd name="connsiteX16" fmla="*/ 695087 w 781050"/>
                <a:gd name="connsiteY16" fmla="*/ 381000 h 781050"/>
                <a:gd name="connsiteX17" fmla="*/ 618887 w 781050"/>
                <a:gd name="connsiteY17" fmla="*/ 381000 h 781050"/>
                <a:gd name="connsiteX18" fmla="*/ 400050 w 781050"/>
                <a:gd name="connsiteY18" fmla="*/ 162163 h 781050"/>
                <a:gd name="connsiteX19" fmla="*/ 400050 w 781050"/>
                <a:gd name="connsiteY19" fmla="*/ 85963 h 781050"/>
                <a:gd name="connsiteX20" fmla="*/ 695087 w 781050"/>
                <a:gd name="connsiteY20" fmla="*/ 381000 h 781050"/>
                <a:gd name="connsiteX21" fmla="*/ 599837 w 781050"/>
                <a:gd name="connsiteY21" fmla="*/ 400050 h 781050"/>
                <a:gd name="connsiteX22" fmla="*/ 400050 w 781050"/>
                <a:gd name="connsiteY22" fmla="*/ 599837 h 781050"/>
                <a:gd name="connsiteX23" fmla="*/ 400050 w 781050"/>
                <a:gd name="connsiteY23" fmla="*/ 504825 h 781050"/>
                <a:gd name="connsiteX24" fmla="*/ 381000 w 781050"/>
                <a:gd name="connsiteY24" fmla="*/ 504825 h 781050"/>
                <a:gd name="connsiteX25" fmla="*/ 381000 w 781050"/>
                <a:gd name="connsiteY25" fmla="*/ 599837 h 781050"/>
                <a:gd name="connsiteX26" fmla="*/ 181213 w 781050"/>
                <a:gd name="connsiteY26" fmla="*/ 400050 h 781050"/>
                <a:gd name="connsiteX27" fmla="*/ 276225 w 781050"/>
                <a:gd name="connsiteY27" fmla="*/ 400050 h 781050"/>
                <a:gd name="connsiteX28" fmla="*/ 276225 w 781050"/>
                <a:gd name="connsiteY28" fmla="*/ 381000 h 781050"/>
                <a:gd name="connsiteX29" fmla="*/ 181213 w 781050"/>
                <a:gd name="connsiteY29" fmla="*/ 381000 h 781050"/>
                <a:gd name="connsiteX30" fmla="*/ 381000 w 781050"/>
                <a:gd name="connsiteY30" fmla="*/ 181213 h 781050"/>
                <a:gd name="connsiteX31" fmla="*/ 381000 w 781050"/>
                <a:gd name="connsiteY31" fmla="*/ 276225 h 781050"/>
                <a:gd name="connsiteX32" fmla="*/ 400050 w 781050"/>
                <a:gd name="connsiteY32" fmla="*/ 276225 h 781050"/>
                <a:gd name="connsiteX33" fmla="*/ 400050 w 781050"/>
                <a:gd name="connsiteY33" fmla="*/ 181213 h 781050"/>
                <a:gd name="connsiteX34" fmla="*/ 599837 w 781050"/>
                <a:gd name="connsiteY34" fmla="*/ 381000 h 781050"/>
                <a:gd name="connsiteX35" fmla="*/ 504825 w 781050"/>
                <a:gd name="connsiteY35" fmla="*/ 381000 h 781050"/>
                <a:gd name="connsiteX36" fmla="*/ 504825 w 781050"/>
                <a:gd name="connsiteY36" fmla="*/ 400050 h 781050"/>
                <a:gd name="connsiteX37" fmla="*/ 381000 w 781050"/>
                <a:gd name="connsiteY37" fmla="*/ 85963 h 781050"/>
                <a:gd name="connsiteX38" fmla="*/ 381000 w 781050"/>
                <a:gd name="connsiteY38" fmla="*/ 162163 h 781050"/>
                <a:gd name="connsiteX39" fmla="*/ 162163 w 781050"/>
                <a:gd name="connsiteY39" fmla="*/ 381000 h 781050"/>
                <a:gd name="connsiteX40" fmla="*/ 85963 w 781050"/>
                <a:gd name="connsiteY40" fmla="*/ 381000 h 781050"/>
                <a:gd name="connsiteX41" fmla="*/ 381000 w 781050"/>
                <a:gd name="connsiteY41" fmla="*/ 85963 h 781050"/>
                <a:gd name="connsiteX42" fmla="*/ 85963 w 781050"/>
                <a:gd name="connsiteY42" fmla="*/ 400050 h 781050"/>
                <a:gd name="connsiteX43" fmla="*/ 162163 w 781050"/>
                <a:gd name="connsiteY43" fmla="*/ 400050 h 781050"/>
                <a:gd name="connsiteX44" fmla="*/ 381000 w 781050"/>
                <a:gd name="connsiteY44" fmla="*/ 618887 h 781050"/>
                <a:gd name="connsiteX45" fmla="*/ 381000 w 781050"/>
                <a:gd name="connsiteY45" fmla="*/ 695087 h 781050"/>
                <a:gd name="connsiteX46" fmla="*/ 85963 w 781050"/>
                <a:gd name="connsiteY46" fmla="*/ 400050 h 781050"/>
                <a:gd name="connsiteX47" fmla="*/ 400050 w 781050"/>
                <a:gd name="connsiteY47" fmla="*/ 695087 h 781050"/>
                <a:gd name="connsiteX48" fmla="*/ 400050 w 781050"/>
                <a:gd name="connsiteY48" fmla="*/ 618887 h 781050"/>
                <a:gd name="connsiteX49" fmla="*/ 618887 w 781050"/>
                <a:gd name="connsiteY49" fmla="*/ 400050 h 781050"/>
                <a:gd name="connsiteX50" fmla="*/ 695087 w 781050"/>
                <a:gd name="connsiteY50" fmla="*/ 400050 h 781050"/>
                <a:gd name="connsiteX51" fmla="*/ 400050 w 781050"/>
                <a:gd name="connsiteY51" fmla="*/ 695087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1050" h="781050">
                  <a:moveTo>
                    <a:pt x="781050" y="381000"/>
                  </a:moveTo>
                  <a:lnTo>
                    <a:pt x="714137" y="381000"/>
                  </a:lnTo>
                  <a:cubicBezTo>
                    <a:pt x="708905" y="209748"/>
                    <a:pt x="571302" y="72145"/>
                    <a:pt x="400050" y="66913"/>
                  </a:cubicBezTo>
                  <a:lnTo>
                    <a:pt x="400050" y="0"/>
                  </a:lnTo>
                  <a:lnTo>
                    <a:pt x="381000" y="0"/>
                  </a:lnTo>
                  <a:lnTo>
                    <a:pt x="381000" y="66913"/>
                  </a:lnTo>
                  <a:cubicBezTo>
                    <a:pt x="209748" y="72145"/>
                    <a:pt x="72145" y="209748"/>
                    <a:pt x="66913" y="381000"/>
                  </a:cubicBezTo>
                  <a:lnTo>
                    <a:pt x="0" y="381000"/>
                  </a:lnTo>
                  <a:lnTo>
                    <a:pt x="0" y="400050"/>
                  </a:lnTo>
                  <a:lnTo>
                    <a:pt x="66913" y="400050"/>
                  </a:lnTo>
                  <a:cubicBezTo>
                    <a:pt x="72145" y="571302"/>
                    <a:pt x="209748" y="708905"/>
                    <a:pt x="381000" y="714137"/>
                  </a:cubicBezTo>
                  <a:lnTo>
                    <a:pt x="381000" y="781050"/>
                  </a:lnTo>
                  <a:lnTo>
                    <a:pt x="400050" y="781050"/>
                  </a:lnTo>
                  <a:lnTo>
                    <a:pt x="400050" y="714137"/>
                  </a:lnTo>
                  <a:cubicBezTo>
                    <a:pt x="571302" y="708905"/>
                    <a:pt x="708905" y="571302"/>
                    <a:pt x="714137" y="400050"/>
                  </a:cubicBezTo>
                  <a:lnTo>
                    <a:pt x="781050" y="400050"/>
                  </a:lnTo>
                  <a:close/>
                  <a:moveTo>
                    <a:pt x="695087" y="381000"/>
                  </a:moveTo>
                  <a:lnTo>
                    <a:pt x="618887" y="381000"/>
                  </a:lnTo>
                  <a:cubicBezTo>
                    <a:pt x="613795" y="262313"/>
                    <a:pt x="518737" y="167255"/>
                    <a:pt x="400050" y="162163"/>
                  </a:cubicBezTo>
                  <a:lnTo>
                    <a:pt x="400050" y="85963"/>
                  </a:lnTo>
                  <a:cubicBezTo>
                    <a:pt x="560790" y="91167"/>
                    <a:pt x="689883" y="220260"/>
                    <a:pt x="695087" y="381000"/>
                  </a:cubicBezTo>
                  <a:close/>
                  <a:moveTo>
                    <a:pt x="599837" y="400050"/>
                  </a:moveTo>
                  <a:cubicBezTo>
                    <a:pt x="594787" y="508228"/>
                    <a:pt x="508228" y="594787"/>
                    <a:pt x="400050" y="599837"/>
                  </a:cubicBezTo>
                  <a:lnTo>
                    <a:pt x="400050" y="504825"/>
                  </a:lnTo>
                  <a:lnTo>
                    <a:pt x="381000" y="504825"/>
                  </a:lnTo>
                  <a:lnTo>
                    <a:pt x="381000" y="599837"/>
                  </a:lnTo>
                  <a:cubicBezTo>
                    <a:pt x="272822" y="594787"/>
                    <a:pt x="186263" y="508228"/>
                    <a:pt x="181213" y="400050"/>
                  </a:cubicBezTo>
                  <a:lnTo>
                    <a:pt x="276225" y="400050"/>
                  </a:lnTo>
                  <a:lnTo>
                    <a:pt x="276225" y="381000"/>
                  </a:lnTo>
                  <a:lnTo>
                    <a:pt x="181213" y="381000"/>
                  </a:lnTo>
                  <a:cubicBezTo>
                    <a:pt x="186263" y="272822"/>
                    <a:pt x="272822" y="186263"/>
                    <a:pt x="381000" y="181213"/>
                  </a:cubicBezTo>
                  <a:lnTo>
                    <a:pt x="381000" y="276225"/>
                  </a:lnTo>
                  <a:lnTo>
                    <a:pt x="400050" y="276225"/>
                  </a:lnTo>
                  <a:lnTo>
                    <a:pt x="400050" y="181213"/>
                  </a:lnTo>
                  <a:cubicBezTo>
                    <a:pt x="508228" y="186263"/>
                    <a:pt x="594787" y="272822"/>
                    <a:pt x="599837" y="381000"/>
                  </a:cubicBezTo>
                  <a:lnTo>
                    <a:pt x="504825" y="381000"/>
                  </a:lnTo>
                  <a:lnTo>
                    <a:pt x="504825" y="400050"/>
                  </a:lnTo>
                  <a:close/>
                  <a:moveTo>
                    <a:pt x="381000" y="85963"/>
                  </a:moveTo>
                  <a:lnTo>
                    <a:pt x="381000" y="162163"/>
                  </a:lnTo>
                  <a:cubicBezTo>
                    <a:pt x="262313" y="167255"/>
                    <a:pt x="167255" y="262313"/>
                    <a:pt x="162163" y="381000"/>
                  </a:cubicBezTo>
                  <a:lnTo>
                    <a:pt x="85963" y="381000"/>
                  </a:lnTo>
                  <a:cubicBezTo>
                    <a:pt x="91167" y="220260"/>
                    <a:pt x="220260" y="91167"/>
                    <a:pt x="381000" y="85963"/>
                  </a:cubicBezTo>
                  <a:close/>
                  <a:moveTo>
                    <a:pt x="85963" y="400050"/>
                  </a:moveTo>
                  <a:lnTo>
                    <a:pt x="162163" y="400050"/>
                  </a:lnTo>
                  <a:cubicBezTo>
                    <a:pt x="167255" y="518737"/>
                    <a:pt x="262313" y="613795"/>
                    <a:pt x="381000" y="618887"/>
                  </a:cubicBezTo>
                  <a:lnTo>
                    <a:pt x="381000" y="695087"/>
                  </a:lnTo>
                  <a:cubicBezTo>
                    <a:pt x="220260" y="689883"/>
                    <a:pt x="91167" y="560790"/>
                    <a:pt x="85963" y="400050"/>
                  </a:cubicBezTo>
                  <a:close/>
                  <a:moveTo>
                    <a:pt x="400050" y="695087"/>
                  </a:moveTo>
                  <a:lnTo>
                    <a:pt x="400050" y="618887"/>
                  </a:lnTo>
                  <a:cubicBezTo>
                    <a:pt x="518737" y="613795"/>
                    <a:pt x="613795" y="518737"/>
                    <a:pt x="618887" y="400050"/>
                  </a:cubicBezTo>
                  <a:lnTo>
                    <a:pt x="695087" y="400050"/>
                  </a:lnTo>
                  <a:cubicBezTo>
                    <a:pt x="689883" y="560790"/>
                    <a:pt x="560790" y="689883"/>
                    <a:pt x="400050" y="695087"/>
                  </a:cubicBezTo>
                  <a:close/>
                </a:path>
              </a:pathLst>
            </a:custGeom>
            <a:solidFill>
              <a:schemeClr val="accent1"/>
            </a:solidFill>
            <a:ln w="9525" cap="flat">
              <a:solidFill>
                <a:schemeClr val="accent1"/>
              </a:solidFill>
              <a:prstDash val="solid"/>
              <a:miter/>
            </a:ln>
          </p:spPr>
          <p:txBody>
            <a:bodyPr rtlCol="0" anchor="ctr"/>
            <a:lstStyle/>
            <a:p>
              <a:endParaRPr lang="da-DK"/>
            </a:p>
          </p:txBody>
        </p:sp>
      </p:grpSp>
      <p:pic>
        <p:nvPicPr>
          <p:cNvPr id="15" name="Grafik 14" descr="Bestyrelse kontur">
            <a:extLst>
              <a:ext uri="{FF2B5EF4-FFF2-40B4-BE49-F238E27FC236}">
                <a16:creationId xmlns:a16="http://schemas.microsoft.com/office/drawing/2014/main" id="{C7D7ED21-131C-8E25-4F9B-19E4047C15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4489" y="1992822"/>
            <a:ext cx="914400" cy="914400"/>
          </a:xfrm>
          <a:prstGeom prst="rect">
            <a:avLst/>
          </a:prstGeom>
        </p:spPr>
      </p:pic>
      <p:sp>
        <p:nvSpPr>
          <p:cNvPr id="16" name="Tekstfelt 15">
            <a:extLst>
              <a:ext uri="{FF2B5EF4-FFF2-40B4-BE49-F238E27FC236}">
                <a16:creationId xmlns:a16="http://schemas.microsoft.com/office/drawing/2014/main" id="{7B576E00-FF24-C395-A11D-6098DDA41019}"/>
              </a:ext>
            </a:extLst>
          </p:cNvPr>
          <p:cNvSpPr txBox="1"/>
          <p:nvPr/>
        </p:nvSpPr>
        <p:spPr>
          <a:xfrm>
            <a:off x="810519" y="3045299"/>
            <a:ext cx="3082341" cy="1477328"/>
          </a:xfrm>
          <a:prstGeom prst="rect">
            <a:avLst/>
          </a:prstGeom>
          <a:noFill/>
        </p:spPr>
        <p:txBody>
          <a:bodyPr wrap="square">
            <a:spAutoFit/>
          </a:bodyPr>
          <a:lstStyle/>
          <a:p>
            <a:pPr algn="ctr"/>
            <a:r>
              <a:rPr lang="da-DK" sz="1800" dirty="0">
                <a:latin typeface="Trebuchet MS" panose="020B0603020202020204" pitchFamily="34" charset="0"/>
              </a:rPr>
              <a:t>Målgruppen for værktøjet er </a:t>
            </a:r>
            <a:r>
              <a:rPr lang="da-DK" sz="1800" b="1" dirty="0">
                <a:latin typeface="Trebuchet MS" panose="020B0603020202020204" pitchFamily="34" charset="0"/>
              </a:rPr>
              <a:t>bestyrelser</a:t>
            </a:r>
            <a:r>
              <a:rPr lang="da-DK" sz="1800" dirty="0">
                <a:latin typeface="Trebuchet MS" panose="020B0603020202020204" pitchFamily="34" charset="0"/>
              </a:rPr>
              <a:t> </a:t>
            </a:r>
          </a:p>
          <a:p>
            <a:pPr algn="ctr"/>
            <a:r>
              <a:rPr lang="da-DK" sz="1800" dirty="0">
                <a:latin typeface="Trebuchet MS" panose="020B0603020202020204" pitchFamily="34" charset="0"/>
              </a:rPr>
              <a:t>på institutioner for almengymnasial uddannelse.</a:t>
            </a:r>
            <a:endParaRPr lang="da-DK" dirty="0">
              <a:latin typeface="Trebuchet MS" panose="020B0603020202020204" pitchFamily="34" charset="0"/>
            </a:endParaRPr>
          </a:p>
        </p:txBody>
      </p:sp>
      <p:sp>
        <p:nvSpPr>
          <p:cNvPr id="17" name="Tekstfelt 16">
            <a:extLst>
              <a:ext uri="{FF2B5EF4-FFF2-40B4-BE49-F238E27FC236}">
                <a16:creationId xmlns:a16="http://schemas.microsoft.com/office/drawing/2014/main" id="{A807C8BE-B405-2C15-710A-B1CC66A351D1}"/>
              </a:ext>
            </a:extLst>
          </p:cNvPr>
          <p:cNvSpPr txBox="1"/>
          <p:nvPr/>
        </p:nvSpPr>
        <p:spPr>
          <a:xfrm>
            <a:off x="8198677" y="3045299"/>
            <a:ext cx="3390575" cy="1754326"/>
          </a:xfrm>
          <a:prstGeom prst="rect">
            <a:avLst/>
          </a:prstGeom>
          <a:noFill/>
        </p:spPr>
        <p:txBody>
          <a:bodyPr wrap="square">
            <a:spAutoFit/>
          </a:bodyPr>
          <a:lstStyle/>
          <a:p>
            <a:pPr algn="ctr"/>
            <a:r>
              <a:rPr lang="da-DK" sz="1800" dirty="0">
                <a:latin typeface="Trebuchet MS" panose="020B0603020202020204" pitchFamily="34" charset="0"/>
              </a:rPr>
              <a:t>Bestyrelsens drøftelser beror </a:t>
            </a:r>
            <a:br>
              <a:rPr lang="da-DK" sz="1800" dirty="0">
                <a:latin typeface="Trebuchet MS" panose="020B0603020202020204" pitchFamily="34" charset="0"/>
              </a:rPr>
            </a:br>
            <a:r>
              <a:rPr lang="da-DK" sz="1800" dirty="0">
                <a:latin typeface="Trebuchet MS" panose="020B0603020202020204" pitchFamily="34" charset="0"/>
              </a:rPr>
              <a:t>på </a:t>
            </a:r>
            <a:r>
              <a:rPr lang="da-DK" sz="1800" b="1" dirty="0">
                <a:latin typeface="Trebuchet MS" panose="020B0603020202020204" pitchFamily="34" charset="0"/>
              </a:rPr>
              <a:t>data</a:t>
            </a:r>
            <a:r>
              <a:rPr lang="da-DK" sz="1800" dirty="0">
                <a:latin typeface="Trebuchet MS" panose="020B0603020202020204" pitchFamily="34" charset="0"/>
              </a:rPr>
              <a:t> og </a:t>
            </a:r>
            <a:r>
              <a:rPr lang="da-DK" sz="1800" b="1" dirty="0">
                <a:latin typeface="Trebuchet MS" panose="020B0603020202020204" pitchFamily="34" charset="0"/>
              </a:rPr>
              <a:t>analyser</a:t>
            </a:r>
            <a:r>
              <a:rPr lang="da-DK" sz="1800" dirty="0">
                <a:latin typeface="Trebuchet MS" panose="020B0603020202020204" pitchFamily="34" charset="0"/>
              </a:rPr>
              <a:t> af institutionen</a:t>
            </a:r>
            <a:r>
              <a:rPr lang="da-DK" dirty="0">
                <a:latin typeface="Trebuchet MS" panose="020B0603020202020204" pitchFamily="34" charset="0"/>
              </a:rPr>
              <a:t> og institutionens omverden samt rammer </a:t>
            </a:r>
            <a:br>
              <a:rPr lang="da-DK" dirty="0">
                <a:latin typeface="Trebuchet MS" panose="020B0603020202020204" pitchFamily="34" charset="0"/>
              </a:rPr>
            </a:br>
            <a:r>
              <a:rPr lang="da-DK" dirty="0">
                <a:latin typeface="Trebuchet MS" panose="020B0603020202020204" pitchFamily="34" charset="0"/>
              </a:rPr>
              <a:t>for et nyt institutions- og uddannelseslandskab.</a:t>
            </a:r>
            <a:endParaRPr lang="da-DK" sz="1800" dirty="0">
              <a:latin typeface="Trebuchet MS" panose="020B0603020202020204" pitchFamily="34" charset="0"/>
            </a:endParaRPr>
          </a:p>
        </p:txBody>
      </p:sp>
      <p:pic>
        <p:nvPicPr>
          <p:cNvPr id="18" name="Grafik 17" descr="Forstørrelsesglas kontur">
            <a:extLst>
              <a:ext uri="{FF2B5EF4-FFF2-40B4-BE49-F238E27FC236}">
                <a16:creationId xmlns:a16="http://schemas.microsoft.com/office/drawing/2014/main" id="{A9C7D785-254E-FA4F-EFAD-823594D9F6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4065" y="2018222"/>
            <a:ext cx="914400" cy="914400"/>
          </a:xfrm>
          <a:prstGeom prst="rect">
            <a:avLst/>
          </a:prstGeom>
        </p:spPr>
      </p:pic>
      <p:sp>
        <p:nvSpPr>
          <p:cNvPr id="6" name="Tekstfelt 5">
            <a:extLst>
              <a:ext uri="{FF2B5EF4-FFF2-40B4-BE49-F238E27FC236}">
                <a16:creationId xmlns:a16="http://schemas.microsoft.com/office/drawing/2014/main" id="{3D44F50B-FD99-9D2D-F8A2-7C0FE926FB6B}"/>
              </a:ext>
            </a:extLst>
          </p:cNvPr>
          <p:cNvSpPr txBox="1"/>
          <p:nvPr/>
        </p:nvSpPr>
        <p:spPr>
          <a:xfrm>
            <a:off x="9349946" y="340739"/>
            <a:ext cx="2260163" cy="261610"/>
          </a:xfrm>
          <a:prstGeom prst="rect">
            <a:avLst/>
          </a:prstGeom>
          <a:noFill/>
        </p:spPr>
        <p:txBody>
          <a:bodyPr wrap="square" rtlCol="0">
            <a:spAutoFit/>
          </a:bodyPr>
          <a:lstStyle/>
          <a:p>
            <a:r>
              <a:rPr lang="da-DK" sz="1100" dirty="0"/>
              <a:t>Gymnasiernes Bestyrelsesforening</a:t>
            </a:r>
          </a:p>
        </p:txBody>
      </p:sp>
    </p:spTree>
    <p:extLst>
      <p:ext uri="{BB962C8B-B14F-4D97-AF65-F5344CB8AC3E}">
        <p14:creationId xmlns:p14="http://schemas.microsoft.com/office/powerpoint/2010/main" val="115627208"/>
      </p:ext>
    </p:extLst>
  </p:cSld>
  <p:clrMapOvr>
    <a:masterClrMapping/>
  </p:clrMapOvr>
</p:sld>
</file>

<file path=ppt/theme/theme1.xml><?xml version="1.0" encoding="utf-8"?>
<a:theme xmlns:a="http://schemas.openxmlformats.org/drawingml/2006/main" name="Office-tema">
  <a:themeElements>
    <a:clrScheme name="Danske Gymnasier">
      <a:dk1>
        <a:srgbClr val="1A1918"/>
      </a:dk1>
      <a:lt1>
        <a:srgbClr val="FFFEFE"/>
      </a:lt1>
      <a:dk2>
        <a:srgbClr val="44546A"/>
      </a:dk2>
      <a:lt2>
        <a:srgbClr val="E7E6E6"/>
      </a:lt2>
      <a:accent1>
        <a:srgbClr val="68383C"/>
      </a:accent1>
      <a:accent2>
        <a:srgbClr val="768782"/>
      </a:accent2>
      <a:accent3>
        <a:srgbClr val="F7EBEF"/>
      </a:accent3>
      <a:accent4>
        <a:srgbClr val="6E8D7B"/>
      </a:accent4>
      <a:accent5>
        <a:srgbClr val="575757"/>
      </a:accent5>
      <a:accent6>
        <a:srgbClr val="E3E3E3"/>
      </a:accent6>
      <a:hlink>
        <a:srgbClr val="768782"/>
      </a:hlink>
      <a:folHlink>
        <a:srgbClr val="6838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Excel figurer 08.02.24 V3" id="{7D147AAF-BBFE-6A47-87CE-61618D4BDFA3}" vid="{199E4E7E-1908-8748-9109-644EDC062BB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Excel figurer APR24 V3 1.0</Template>
  <TotalTime>218</TotalTime>
  <Words>3557</Words>
  <Application>Microsoft Office PowerPoint</Application>
  <PresentationFormat>Widescreen</PresentationFormat>
  <Paragraphs>574</Paragraphs>
  <Slides>36</Slides>
  <Notes>1</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36</vt:i4>
      </vt:variant>
    </vt:vector>
  </HeadingPairs>
  <TitlesOfParts>
    <vt:vector size="40" baseType="lpstr">
      <vt:lpstr>Arial</vt:lpstr>
      <vt:lpstr>Calibri</vt:lpstr>
      <vt:lpstr>Trebuchet MS</vt:lpstr>
      <vt:lpstr>Office-tema</vt:lpstr>
      <vt:lpstr>Lokal drøftelse af  Nyt institutionslandskab</vt:lpstr>
      <vt:lpstr>Indhold</vt:lpstr>
      <vt:lpstr>Formål og struktur</vt:lpstr>
      <vt:lpstr>Indhold</vt:lpstr>
      <vt:lpstr>Vejledning</vt:lpstr>
      <vt:lpstr>Værktøj til bestyrelser på institutioner for almengymnasiale uddannelser</vt:lpstr>
      <vt:lpstr>Lokal stillingtagen er afgørende</vt:lpstr>
      <vt:lpstr>Lokal stillingtagen - processen</vt:lpstr>
      <vt:lpstr>Formål</vt:lpstr>
      <vt:lpstr>Indhold</vt:lpstr>
      <vt:lpstr>Oplæg til  Proces for bestyrelsens drøftelse</vt:lpstr>
      <vt:lpstr>Data</vt:lpstr>
      <vt:lpstr>Hvad kendetegner institutionen i dag?</vt:lpstr>
      <vt:lpstr>Forslag til forberedelse</vt:lpstr>
      <vt:lpstr>Forslag til data og redskaber</vt:lpstr>
      <vt:lpstr>Forslag til data og redskaber</vt:lpstr>
      <vt:lpstr>Hvordan ser institutionens omverden og relationer ud i dag?</vt:lpstr>
      <vt:lpstr>Forslag til forberedelse</vt:lpstr>
      <vt:lpstr>Forslag til data og redskaber</vt:lpstr>
      <vt:lpstr>Hvad kan et nyt institutionslandskab betyde for institutionen?</vt:lpstr>
      <vt:lpstr>Forslag til forberedelse</vt:lpstr>
      <vt:lpstr>Forslag til data og redskaber</vt:lpstr>
      <vt:lpstr>Beslutninger om næste skridt</vt:lpstr>
      <vt:lpstr>Forslag til forberedelse</vt:lpstr>
      <vt:lpstr>Forslag til forberedelse</vt:lpstr>
      <vt:lpstr>Beslutninger om næste skridt</vt:lpstr>
      <vt:lpstr>Forslag til forberedelse</vt:lpstr>
      <vt:lpstr>Redskaber til brug for drøftelser</vt:lpstr>
      <vt:lpstr>87 epx-byer Ifølge BUVM skal der som minimum udbydes gymnasiale  uddannelser, herunder epx, i 87 byer på tværs af landet</vt:lpstr>
      <vt:lpstr>Kategorisering af byområder Baseret på BUVM’s beregninger af antal gymnasiale årselever, 2035</vt:lpstr>
      <vt:lpstr>Byskolemodellen Definition fra 1.epx-aftale </vt:lpstr>
      <vt:lpstr>Områdeskolemodellen Definition fra 1.epx-aftale </vt:lpstr>
      <vt:lpstr>Pejlemærker - epx -for omlægning af institutionslandskabet, jf. 1.epx-delaftale </vt:lpstr>
      <vt:lpstr>Pejlemærker – gymnasiale uddannelser -for omlægning af institutionslandskabet, jf. 1.epx-delaftale </vt:lpstr>
      <vt:lpstr>Pejlemærker – erhvervsuddannelser -for omlægning af institutionslandskabet, jf. 1.epx-delaftale </vt:lpstr>
      <vt:lpstr>Pejlemærker – almen VEU -for omlægning af institutionslandskabet, jf. 1.epx-delaftale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Karina Vittarp Gøling</dc:creator>
  <cp:lastModifiedBy>Julie Sas Sørensen</cp:lastModifiedBy>
  <cp:revision>42</cp:revision>
  <dcterms:created xsi:type="dcterms:W3CDTF">2024-04-03T10:28:44Z</dcterms:created>
  <dcterms:modified xsi:type="dcterms:W3CDTF">2025-12-12T10:43:32Z</dcterms:modified>
</cp:coreProperties>
</file>