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2" r:id="rId4"/>
    <p:sldId id="263" r:id="rId5"/>
    <p:sldId id="265" r:id="rId6"/>
    <p:sldId id="266" r:id="rId7"/>
    <p:sldId id="268" r:id="rId8"/>
    <p:sldId id="267" r:id="rId9"/>
    <p:sldId id="269" r:id="rId10"/>
    <p:sldId id="274" r:id="rId11"/>
    <p:sldId id="277" r:id="rId12"/>
    <p:sldId id="280" r:id="rId13"/>
    <p:sldId id="283" r:id="rId1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8A2A"/>
    <a:srgbClr val="513133"/>
    <a:srgbClr val="575756"/>
    <a:srgbClr val="E3E3E3"/>
    <a:srgbClr val="6E8D7B"/>
    <a:srgbClr val="F7EBEF"/>
    <a:srgbClr val="7687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n typografi, intet git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87"/>
    <p:restoredTop sz="96327"/>
  </p:normalViewPr>
  <p:slideViewPr>
    <p:cSldViewPr snapToGrid="0">
      <p:cViewPr varScale="1">
        <p:scale>
          <a:sx n="116" d="100"/>
          <a:sy n="116" d="100"/>
        </p:scale>
        <p:origin x="132" y="23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'Ark1'!$A$2:$A$5</c:f>
              <c:strCache>
                <c:ptCount val="4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</c:strCache>
            </c:strRef>
          </c:cat>
          <c:val>
            <c:numRef>
              <c:f>'Ark1'!$B$2:$B$5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43-094E-92AB-6404D1F9CD7F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'Ark1'!$A$2:$A$5</c:f>
              <c:strCache>
                <c:ptCount val="4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</c:strCache>
            </c:strRef>
          </c:cat>
          <c:val>
            <c:numRef>
              <c:f>'Ark1'!$C$2:$C$5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343-094E-92AB-6404D1F9CD7F}"/>
            </c:ext>
          </c:extLst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'Ark1'!$A$2:$A$5</c:f>
              <c:strCache>
                <c:ptCount val="4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</c:strCache>
            </c:strRef>
          </c:cat>
          <c:val>
            <c:numRef>
              <c:f>'Ark1'!$D$2:$D$5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343-094E-92AB-6404D1F9CD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88010239"/>
        <c:axId val="1188011967"/>
      </c:barChart>
      <c:catAx>
        <c:axId val="11880102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188011967"/>
        <c:crosses val="autoZero"/>
        <c:auto val="1"/>
        <c:lblAlgn val="ctr"/>
        <c:lblOffset val="100"/>
        <c:noMultiLvlLbl val="0"/>
      </c:catAx>
      <c:valAx>
        <c:axId val="11880119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1880102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Salg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A22-F84F-9B08-57050CC63990}"/>
              </c:ext>
            </c:extLst>
          </c:dPt>
          <c:dPt>
            <c:idx val="1"/>
            <c:bubble3D val="0"/>
            <c:spPr>
              <a:solidFill>
                <a:schemeClr val="accent1">
                  <a:alpha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A22-F84F-9B08-57050CC63990}"/>
              </c:ext>
            </c:extLst>
          </c:dPt>
          <c:dPt>
            <c:idx val="2"/>
            <c:bubble3D val="0"/>
            <c:spPr>
              <a:solidFill>
                <a:schemeClr val="accent1">
                  <a:alpha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9CEF-C149-BA57-872B41CC1761}"/>
              </c:ext>
            </c:extLst>
          </c:dPt>
          <c:dPt>
            <c:idx val="3"/>
            <c:bubble3D val="0"/>
            <c:spPr>
              <a:solidFill>
                <a:schemeClr val="accent1">
                  <a:alpha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A22-F84F-9B08-57050CC63990}"/>
              </c:ext>
            </c:extLst>
          </c:dPt>
          <c:cat>
            <c:strRef>
              <c:f>'Ark1'!$A$2:$A$5</c:f>
              <c:strCache>
                <c:ptCount val="4"/>
                <c:pt idx="0">
                  <c:v>1. kvartal</c:v>
                </c:pt>
                <c:pt idx="1">
                  <c:v>2. kvartal</c:v>
                </c:pt>
                <c:pt idx="2">
                  <c:v>3. kvartal</c:v>
                </c:pt>
                <c:pt idx="3">
                  <c:v>4. kvartal</c:v>
                </c:pt>
              </c:strCache>
            </c:strRef>
          </c:cat>
          <c:val>
            <c:numRef>
              <c:f>'Ark1'!$B$2:$B$5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EF-C149-BA57-872B41CC17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'Ark1'!$A$2:$A$5</c:f>
              <c:strCache>
                <c:ptCount val="4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</c:strCache>
            </c:strRef>
          </c:cat>
          <c:val>
            <c:numRef>
              <c:f>'Ark1'!$B$2:$B$5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18-5542-9B29-CB64CC980DC9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'Ark1'!$A$2:$A$5</c:f>
              <c:strCache>
                <c:ptCount val="4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</c:strCache>
            </c:strRef>
          </c:cat>
          <c:val>
            <c:numRef>
              <c:f>'Ark1'!$C$2:$C$5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318-5542-9B29-CB64CC980DC9}"/>
            </c:ext>
          </c:extLst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rgbClr val="57575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75756"/>
              </a:solidFill>
              <a:ln>
                <a:solidFill>
                  <a:schemeClr val="accent6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0318-5542-9B29-CB64CC980DC9}"/>
              </c:ext>
            </c:extLst>
          </c:dPt>
          <c:cat>
            <c:strRef>
              <c:f>'Ark1'!$A$2:$A$5</c:f>
              <c:strCache>
                <c:ptCount val="4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</c:strCache>
            </c:strRef>
          </c:cat>
          <c:val>
            <c:numRef>
              <c:f>'Ark1'!$D$2:$D$5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318-5542-9B29-CB64CC980D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11198016"/>
        <c:axId val="611199744"/>
      </c:barChart>
      <c:catAx>
        <c:axId val="611198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11199744"/>
        <c:crosses val="autoZero"/>
        <c:auto val="1"/>
        <c:lblAlgn val="ctr"/>
        <c:lblOffset val="100"/>
        <c:noMultiLvlLbl val="0"/>
      </c:catAx>
      <c:valAx>
        <c:axId val="611199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11198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'Ark1'!$A$2:$A$5</c:f>
              <c:strCache>
                <c:ptCount val="4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</c:strCache>
            </c:strRef>
          </c:cat>
          <c:val>
            <c:numRef>
              <c:f>'Ark1'!$B$2:$B$5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99-F841-AE1C-CD03D6E21BE0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'Ark1'!$A$2:$A$5</c:f>
              <c:strCache>
                <c:ptCount val="4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</c:strCache>
            </c:strRef>
          </c:cat>
          <c:val>
            <c:numRef>
              <c:f>'Ark1'!$C$2:$C$5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99-F841-AE1C-CD03D6E21B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11198016"/>
        <c:axId val="611199744"/>
      </c:barChart>
      <c:catAx>
        <c:axId val="611198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11199744"/>
        <c:crosses val="autoZero"/>
        <c:auto val="1"/>
        <c:lblAlgn val="ctr"/>
        <c:lblOffset val="100"/>
        <c:noMultiLvlLbl val="0"/>
      </c:catAx>
      <c:valAx>
        <c:axId val="611199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11198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'Ark1'!$A$2:$A$5</c:f>
              <c:strCache>
                <c:ptCount val="4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</c:strCache>
            </c:strRef>
          </c:cat>
          <c:val>
            <c:numRef>
              <c:f>'Ark1'!$B$2:$B$5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43-094E-92AB-6404D1F9CD7F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rgbClr val="575756">
                <a:alpha val="70000"/>
              </a:srgbClr>
            </a:solidFill>
            <a:ln>
              <a:noFill/>
            </a:ln>
            <a:effectLst/>
          </c:spPr>
          <c:invertIfNegative val="0"/>
          <c:cat>
            <c:strRef>
              <c:f>'Ark1'!$A$2:$A$5</c:f>
              <c:strCache>
                <c:ptCount val="4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</c:strCache>
            </c:strRef>
          </c:cat>
          <c:val>
            <c:numRef>
              <c:f>'Ark1'!$C$2:$C$5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343-094E-92AB-6404D1F9CD7F}"/>
            </c:ext>
          </c:extLst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rgbClr val="575756">
                <a:alpha val="40000"/>
              </a:srgbClr>
            </a:solidFill>
            <a:ln>
              <a:noFill/>
            </a:ln>
            <a:effectLst/>
          </c:spPr>
          <c:invertIfNegative val="0"/>
          <c:cat>
            <c:strRef>
              <c:f>'Ark1'!$A$2:$A$5</c:f>
              <c:strCache>
                <c:ptCount val="4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</c:strCache>
            </c:strRef>
          </c:cat>
          <c:val>
            <c:numRef>
              <c:f>'Ark1'!$D$2:$D$5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343-094E-92AB-6404D1F9CD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88010239"/>
        <c:axId val="1188011967"/>
      </c:barChart>
      <c:catAx>
        <c:axId val="11880102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188011967"/>
        <c:crosses val="autoZero"/>
        <c:auto val="1"/>
        <c:lblAlgn val="ctr"/>
        <c:lblOffset val="100"/>
        <c:noMultiLvlLbl val="0"/>
      </c:catAx>
      <c:valAx>
        <c:axId val="11880119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1880102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'Ark1'!$A$2:$A$5</c:f>
              <c:strCache>
                <c:ptCount val="4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</c:strCache>
            </c:strRef>
          </c:cat>
          <c:val>
            <c:numRef>
              <c:f>'Ark1'!$B$2:$B$5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43-094E-92AB-6404D1F9CD7F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rgbClr val="575756">
                <a:alpha val="70000"/>
              </a:srgbClr>
            </a:solidFill>
            <a:ln>
              <a:noFill/>
            </a:ln>
            <a:effectLst/>
          </c:spPr>
          <c:invertIfNegative val="0"/>
          <c:cat>
            <c:strRef>
              <c:f>'Ark1'!$A$2:$A$5</c:f>
              <c:strCache>
                <c:ptCount val="4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</c:strCache>
            </c:strRef>
          </c:cat>
          <c:val>
            <c:numRef>
              <c:f>'Ark1'!$C$2:$C$5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343-094E-92AB-6404D1F9CD7F}"/>
            </c:ext>
          </c:extLst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rgbClr val="575756">
                <a:alpha val="40000"/>
              </a:srgbClr>
            </a:solidFill>
            <a:ln>
              <a:noFill/>
            </a:ln>
            <a:effectLst/>
          </c:spPr>
          <c:invertIfNegative val="0"/>
          <c:cat>
            <c:strRef>
              <c:f>'Ark1'!$A$2:$A$5</c:f>
              <c:strCache>
                <c:ptCount val="4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</c:strCache>
            </c:strRef>
          </c:cat>
          <c:val>
            <c:numRef>
              <c:f>'Ark1'!$D$2:$D$5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343-094E-92AB-6404D1F9CD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88010239"/>
        <c:axId val="1188011967"/>
      </c:barChart>
      <c:catAx>
        <c:axId val="11880102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188011967"/>
        <c:crosses val="autoZero"/>
        <c:auto val="1"/>
        <c:lblAlgn val="ctr"/>
        <c:lblOffset val="100"/>
        <c:noMultiLvlLbl val="0"/>
      </c:catAx>
      <c:valAx>
        <c:axId val="11880119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1880102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'Ark1'!$A$2:$A$5</c:f>
              <c:strCache>
                <c:ptCount val="4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</c:strCache>
            </c:strRef>
          </c:cat>
          <c:val>
            <c:numRef>
              <c:f>'Ark1'!$B$2:$B$5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43-094E-92AB-6404D1F9CD7F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rgbClr val="575756">
                <a:alpha val="70000"/>
              </a:srgbClr>
            </a:solidFill>
            <a:ln>
              <a:noFill/>
            </a:ln>
            <a:effectLst/>
          </c:spPr>
          <c:invertIfNegative val="0"/>
          <c:cat>
            <c:strRef>
              <c:f>'Ark1'!$A$2:$A$5</c:f>
              <c:strCache>
                <c:ptCount val="4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</c:strCache>
            </c:strRef>
          </c:cat>
          <c:val>
            <c:numRef>
              <c:f>'Ark1'!$C$2:$C$5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343-094E-92AB-6404D1F9CD7F}"/>
            </c:ext>
          </c:extLst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rgbClr val="575756">
                <a:alpha val="40000"/>
              </a:srgbClr>
            </a:solidFill>
            <a:ln>
              <a:noFill/>
            </a:ln>
            <a:effectLst/>
          </c:spPr>
          <c:invertIfNegative val="0"/>
          <c:cat>
            <c:strRef>
              <c:f>'Ark1'!$A$2:$A$5</c:f>
              <c:strCache>
                <c:ptCount val="4"/>
                <c:pt idx="0">
                  <c:v>Kategori 1</c:v>
                </c:pt>
                <c:pt idx="1">
                  <c:v>Kategori 2</c:v>
                </c:pt>
                <c:pt idx="2">
                  <c:v>Kategori 3</c:v>
                </c:pt>
                <c:pt idx="3">
                  <c:v>Kategori 4</c:v>
                </c:pt>
              </c:strCache>
            </c:strRef>
          </c:cat>
          <c:val>
            <c:numRef>
              <c:f>'Ark1'!$D$2:$D$5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343-094E-92AB-6404D1F9CD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88010239"/>
        <c:axId val="1188011967"/>
      </c:barChart>
      <c:catAx>
        <c:axId val="11880102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188011967"/>
        <c:crosses val="autoZero"/>
        <c:auto val="1"/>
        <c:lblAlgn val="ctr"/>
        <c:lblOffset val="100"/>
        <c:noMultiLvlLbl val="0"/>
      </c:catAx>
      <c:valAx>
        <c:axId val="11880119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1880102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Salg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983-0341-976B-31A9764E542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3FB-2240-8E80-30730480314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3FB-2240-8E80-30730480314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3FB-2240-8E80-307304803144}"/>
              </c:ext>
            </c:extLst>
          </c:dPt>
          <c:cat>
            <c:strRef>
              <c:f>'Ark1'!$A$2:$A$5</c:f>
              <c:strCache>
                <c:ptCount val="4"/>
                <c:pt idx="0">
                  <c:v>1. kvartal</c:v>
                </c:pt>
                <c:pt idx="1">
                  <c:v>2. kvartal</c:v>
                </c:pt>
                <c:pt idx="2">
                  <c:v>3. kvartal</c:v>
                </c:pt>
                <c:pt idx="3">
                  <c:v>4. kvartal</c:v>
                </c:pt>
              </c:strCache>
            </c:strRef>
          </c:cat>
          <c:val>
            <c:numRef>
              <c:f>'Ark1'!$B$2:$B$5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83-0341-976B-31A9764E54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Salg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A22-F84F-9B08-57050CC6399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A22-F84F-9B08-57050CC63990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9CEF-C149-BA57-872B41CC176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A22-F84F-9B08-57050CC63990}"/>
              </c:ext>
            </c:extLst>
          </c:dPt>
          <c:cat>
            <c:strRef>
              <c:f>'Ark1'!$A$2:$A$5</c:f>
              <c:strCache>
                <c:ptCount val="4"/>
                <c:pt idx="0">
                  <c:v>1. kvartal</c:v>
                </c:pt>
                <c:pt idx="1">
                  <c:v>2. kvartal</c:v>
                </c:pt>
                <c:pt idx="2">
                  <c:v>3. kvartal</c:v>
                </c:pt>
                <c:pt idx="3">
                  <c:v>4. kvartal</c:v>
                </c:pt>
              </c:strCache>
            </c:strRef>
          </c:cat>
          <c:val>
            <c:numRef>
              <c:f>'Ark1'!$B$2:$B$5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EF-C149-BA57-872B41CC17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Salg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983-0341-976B-31A9764E542B}"/>
              </c:ext>
            </c:extLst>
          </c:dPt>
          <c:dPt>
            <c:idx val="1"/>
            <c:bubble3D val="0"/>
            <c:spPr>
              <a:solidFill>
                <a:srgbClr val="57575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3FB-2240-8E80-307304803144}"/>
              </c:ext>
            </c:extLst>
          </c:dPt>
          <c:dPt>
            <c:idx val="2"/>
            <c:bubble3D val="0"/>
            <c:spPr>
              <a:solidFill>
                <a:srgbClr val="575756">
                  <a:alpha val="7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3FB-2240-8E80-307304803144}"/>
              </c:ext>
            </c:extLst>
          </c:dPt>
          <c:dPt>
            <c:idx val="3"/>
            <c:bubble3D val="0"/>
            <c:spPr>
              <a:solidFill>
                <a:schemeClr val="accent5">
                  <a:alpha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3FB-2240-8E80-307304803144}"/>
              </c:ext>
            </c:extLst>
          </c:dPt>
          <c:cat>
            <c:strRef>
              <c:f>'Ark1'!$A$2:$A$5</c:f>
              <c:strCache>
                <c:ptCount val="4"/>
                <c:pt idx="0">
                  <c:v>1. kvartal</c:v>
                </c:pt>
                <c:pt idx="1">
                  <c:v>2. kvartal</c:v>
                </c:pt>
                <c:pt idx="2">
                  <c:v>3. kvartal</c:v>
                </c:pt>
                <c:pt idx="3">
                  <c:v>4. kvartal</c:v>
                </c:pt>
              </c:strCache>
            </c:strRef>
          </c:cat>
          <c:val>
            <c:numRef>
              <c:f>'Ark1'!$B$2:$B$5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83-0341-976B-31A9764E54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Salg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A22-F84F-9B08-57050CC63990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A22-F84F-9B08-57050CC63990}"/>
              </c:ext>
            </c:extLst>
          </c:dPt>
          <c:dPt>
            <c:idx val="2"/>
            <c:bubble3D val="0"/>
            <c:spPr>
              <a:solidFill>
                <a:schemeClr val="accent5">
                  <a:alpha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9CEF-C149-BA57-872B41CC1761}"/>
              </c:ext>
            </c:extLst>
          </c:dPt>
          <c:dPt>
            <c:idx val="3"/>
            <c:bubble3D val="0"/>
            <c:spPr>
              <a:solidFill>
                <a:schemeClr val="accent5">
                  <a:alpha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A22-F84F-9B08-57050CC63990}"/>
              </c:ext>
            </c:extLst>
          </c:dPt>
          <c:cat>
            <c:strRef>
              <c:f>'Ark1'!$A$2:$A$5</c:f>
              <c:strCache>
                <c:ptCount val="4"/>
                <c:pt idx="0">
                  <c:v>1. kvartal</c:v>
                </c:pt>
                <c:pt idx="1">
                  <c:v>2. kvartal</c:v>
                </c:pt>
                <c:pt idx="2">
                  <c:v>3. kvartal</c:v>
                </c:pt>
                <c:pt idx="3">
                  <c:v>4. kvartal</c:v>
                </c:pt>
              </c:strCache>
            </c:strRef>
          </c:cat>
          <c:val>
            <c:numRef>
              <c:f>'Ark1'!$B$2:$B$5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EF-C149-BA57-872B41CC17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Salg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983-0341-976B-31A9764E542B}"/>
              </c:ext>
            </c:extLst>
          </c:dPt>
          <c:dPt>
            <c:idx val="1"/>
            <c:bubble3D val="0"/>
            <c:spPr>
              <a:solidFill>
                <a:schemeClr val="accent1">
                  <a:alpha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3FB-2240-8E80-307304803144}"/>
              </c:ext>
            </c:extLst>
          </c:dPt>
          <c:dPt>
            <c:idx val="2"/>
            <c:bubble3D val="0"/>
            <c:spPr>
              <a:solidFill>
                <a:schemeClr val="accent1">
                  <a:alpha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3FB-2240-8E80-307304803144}"/>
              </c:ext>
            </c:extLst>
          </c:dPt>
          <c:dPt>
            <c:idx val="3"/>
            <c:bubble3D val="0"/>
            <c:spPr>
              <a:solidFill>
                <a:schemeClr val="accent1">
                  <a:alpha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3FB-2240-8E80-307304803144}"/>
              </c:ext>
            </c:extLst>
          </c:dPt>
          <c:cat>
            <c:strRef>
              <c:f>'Ark1'!$A$2:$A$5</c:f>
              <c:strCache>
                <c:ptCount val="4"/>
                <c:pt idx="0">
                  <c:v>1. kvartal</c:v>
                </c:pt>
                <c:pt idx="1">
                  <c:v>2. kvartal</c:v>
                </c:pt>
                <c:pt idx="2">
                  <c:v>3. kvartal</c:v>
                </c:pt>
                <c:pt idx="3">
                  <c:v>4. kvartal</c:v>
                </c:pt>
              </c:strCache>
            </c:strRef>
          </c:cat>
          <c:val>
            <c:numRef>
              <c:f>'Ark1'!$B$2:$B$5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83-0341-976B-31A9764E54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71DC58-C114-F04C-B550-452FA2BDEEF1}" type="datetimeFigureOut">
              <a:rPr lang="da-DK" smtClean="0"/>
              <a:t>12-12-2025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783C40-E105-D846-A93B-9A499B8F78A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06046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83C40-E105-D846-A93B-9A499B8F78A7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24685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3396D7-A1CF-F28A-C8E2-F725359653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da-DK" dirty="0"/>
              <a:t>Overskrift 1 linje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5FA549C-0710-5F69-5DBA-413FB1E422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0" i="1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Underoverskrift</a:t>
            </a:r>
          </a:p>
        </p:txBody>
      </p:sp>
      <p:pic>
        <p:nvPicPr>
          <p:cNvPr id="9" name="Billede 8" descr="Et billede, der indeholder tøj, person, Ansigt, menneske&#10;&#10;Automatisk genereret beskrivelse">
            <a:extLst>
              <a:ext uri="{FF2B5EF4-FFF2-40B4-BE49-F238E27FC236}">
                <a16:creationId xmlns:a16="http://schemas.microsoft.com/office/drawing/2014/main" id="{5FDD728C-934C-8752-889E-33472DCD7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873" y="498363"/>
            <a:ext cx="11242438" cy="5861273"/>
          </a:xfrm>
          <a:prstGeom prst="rect">
            <a:avLst/>
          </a:prstGeo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62DCBABF-58EC-9799-31FC-B661F68E5BA7}"/>
              </a:ext>
            </a:extLst>
          </p:cNvPr>
          <p:cNvSpPr/>
          <p:nvPr userDrawn="1"/>
        </p:nvSpPr>
        <p:spPr>
          <a:xfrm>
            <a:off x="0" y="-1"/>
            <a:ext cx="4986665" cy="5257801"/>
          </a:xfrm>
          <a:prstGeom prst="rect">
            <a:avLst/>
          </a:prstGeom>
          <a:solidFill>
            <a:srgbClr val="5131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C534EDD-4A7D-4015-0B6A-BC26C156327B}"/>
              </a:ext>
            </a:extLst>
          </p:cNvPr>
          <p:cNvSpPr/>
          <p:nvPr userDrawn="1"/>
        </p:nvSpPr>
        <p:spPr>
          <a:xfrm>
            <a:off x="8676167" y="5592726"/>
            <a:ext cx="3515833" cy="1265274"/>
          </a:xfrm>
          <a:prstGeom prst="rect">
            <a:avLst/>
          </a:prstGeom>
          <a:solidFill>
            <a:srgbClr val="F7EB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n>
                <a:noFill/>
              </a:ln>
            </a:endParaRPr>
          </a:p>
        </p:txBody>
      </p:sp>
      <p:pic>
        <p:nvPicPr>
          <p:cNvPr id="6" name="Billede 5" descr="Et billede, der indeholder Font/skrifttype, tekst, Grafik, logo&#10;&#10;Automatisk genereret beskrivelse">
            <a:extLst>
              <a:ext uri="{FF2B5EF4-FFF2-40B4-BE49-F238E27FC236}">
                <a16:creationId xmlns:a16="http://schemas.microsoft.com/office/drawing/2014/main" id="{1E3322B3-BFF6-2368-9E4C-D504CDBA79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463" y="5840867"/>
            <a:ext cx="2425048" cy="793056"/>
          </a:xfrm>
          <a:prstGeom prst="rect">
            <a:avLst/>
          </a:prstGeom>
        </p:spPr>
      </p:pic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3190662-707B-E26E-8296-7FC615B0787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7322" y="887832"/>
            <a:ext cx="4094163" cy="18832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Overskrift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Overskrift</a:t>
            </a:r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0BD8C5F5-E3B9-8B20-DE93-6E1219013D2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063" y="3103563"/>
            <a:ext cx="4094162" cy="641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Evt. oplægsholder eller afsender</a:t>
            </a:r>
          </a:p>
        </p:txBody>
      </p:sp>
    </p:spTree>
    <p:extLst>
      <p:ext uri="{BB962C8B-B14F-4D97-AF65-F5344CB8AC3E}">
        <p14:creationId xmlns:p14="http://schemas.microsoft.com/office/powerpoint/2010/main" val="3057385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3396D7-A1CF-F28A-C8E2-F725359653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da-DK" dirty="0"/>
              <a:t>Overskrift 1 linje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5FA549C-0710-5F69-5DBA-413FB1E422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0" i="1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Underoverskrift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2DCBABF-58EC-9799-31FC-B661F68E5BA7}"/>
              </a:ext>
            </a:extLst>
          </p:cNvPr>
          <p:cNvSpPr/>
          <p:nvPr userDrawn="1"/>
        </p:nvSpPr>
        <p:spPr>
          <a:xfrm>
            <a:off x="0" y="-1"/>
            <a:ext cx="4986665" cy="52578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3190662-707B-E26E-8296-7FC615B0787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7322" y="887832"/>
            <a:ext cx="4094163" cy="18832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Overskrift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Overskrift</a:t>
            </a:r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0BD8C5F5-E3B9-8B20-DE93-6E1219013D2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063" y="3103563"/>
            <a:ext cx="4094162" cy="641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Evt. oplægsholder eller afsender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728ADCA1-0D56-9BDC-B3B3-3F34F8D63F6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2439" y="498475"/>
            <a:ext cx="11242438" cy="58426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C3765D9B-9FA7-9F54-BCAC-3E59B839795A}"/>
              </a:ext>
            </a:extLst>
          </p:cNvPr>
          <p:cNvSpPr/>
          <p:nvPr userDrawn="1"/>
        </p:nvSpPr>
        <p:spPr>
          <a:xfrm>
            <a:off x="8676167" y="5592726"/>
            <a:ext cx="3515833" cy="1265274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n>
                <a:noFill/>
              </a:ln>
            </a:endParaRPr>
          </a:p>
        </p:txBody>
      </p:sp>
      <p:pic>
        <p:nvPicPr>
          <p:cNvPr id="9" name="Billede 8" descr="Et billede, der indeholder Font/skrifttype, tekst, Grafik, logo&#10;&#10;Automatisk genereret beskrivelse">
            <a:extLst>
              <a:ext uri="{FF2B5EF4-FFF2-40B4-BE49-F238E27FC236}">
                <a16:creationId xmlns:a16="http://schemas.microsoft.com/office/drawing/2014/main" id="{8439D044-FAB4-F24A-52BF-59A2B0AF5A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463" y="5840867"/>
            <a:ext cx="2425048" cy="79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81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3396D7-A1CF-F28A-C8E2-F725359653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da-DK" dirty="0"/>
              <a:t>Overskrift 1 linje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5FA549C-0710-5F69-5DBA-413FB1E422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0" i="1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Underoverskrift</a:t>
            </a:r>
          </a:p>
        </p:txBody>
      </p:sp>
      <p:pic>
        <p:nvPicPr>
          <p:cNvPr id="9" name="Billede 8" descr="Et billede, der indeholder tøj, person, Ansigt, menneske&#10;&#10;Automatisk genereret beskrivelse">
            <a:extLst>
              <a:ext uri="{FF2B5EF4-FFF2-40B4-BE49-F238E27FC236}">
                <a16:creationId xmlns:a16="http://schemas.microsoft.com/office/drawing/2014/main" id="{5FDD728C-934C-8752-889E-33472DCD7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873" y="498363"/>
            <a:ext cx="11242438" cy="5861273"/>
          </a:xfrm>
          <a:prstGeom prst="rect">
            <a:avLst/>
          </a:prstGeo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62DCBABF-58EC-9799-31FC-B661F68E5BA7}"/>
              </a:ext>
            </a:extLst>
          </p:cNvPr>
          <p:cNvSpPr/>
          <p:nvPr userDrawn="1"/>
        </p:nvSpPr>
        <p:spPr>
          <a:xfrm>
            <a:off x="0" y="-1"/>
            <a:ext cx="4986665" cy="5257801"/>
          </a:xfrm>
          <a:prstGeom prst="rect">
            <a:avLst/>
          </a:prstGeom>
          <a:solidFill>
            <a:srgbClr val="6E8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C534EDD-4A7D-4015-0B6A-BC26C156327B}"/>
              </a:ext>
            </a:extLst>
          </p:cNvPr>
          <p:cNvSpPr/>
          <p:nvPr userDrawn="1"/>
        </p:nvSpPr>
        <p:spPr>
          <a:xfrm>
            <a:off x="8676167" y="5592726"/>
            <a:ext cx="3515833" cy="1265274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n>
                <a:noFill/>
              </a:ln>
            </a:endParaRPr>
          </a:p>
        </p:txBody>
      </p:sp>
      <p:pic>
        <p:nvPicPr>
          <p:cNvPr id="6" name="Billede 5" descr="Et billede, der indeholder Font/skrifttype, tekst, Grafik, logo&#10;&#10;Automatisk genereret beskrivelse">
            <a:extLst>
              <a:ext uri="{FF2B5EF4-FFF2-40B4-BE49-F238E27FC236}">
                <a16:creationId xmlns:a16="http://schemas.microsoft.com/office/drawing/2014/main" id="{1E3322B3-BFF6-2368-9E4C-D504CDBA79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463" y="5840867"/>
            <a:ext cx="2425048" cy="793056"/>
          </a:xfrm>
          <a:prstGeom prst="rect">
            <a:avLst/>
          </a:prstGeom>
        </p:spPr>
      </p:pic>
      <p:sp>
        <p:nvSpPr>
          <p:cNvPr id="4" name="Pladsholder til indhold 4">
            <a:extLst>
              <a:ext uri="{FF2B5EF4-FFF2-40B4-BE49-F238E27FC236}">
                <a16:creationId xmlns:a16="http://schemas.microsoft.com/office/drawing/2014/main" id="{929AA7C1-93BA-CD29-8DB2-F649BEB866D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7322" y="887832"/>
            <a:ext cx="4094163" cy="18832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Overskrift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Overskrift</a:t>
            </a:r>
          </a:p>
        </p:txBody>
      </p:sp>
      <p:sp>
        <p:nvSpPr>
          <p:cNvPr id="5" name="Pladsholder til indhold 7">
            <a:extLst>
              <a:ext uri="{FF2B5EF4-FFF2-40B4-BE49-F238E27FC236}">
                <a16:creationId xmlns:a16="http://schemas.microsoft.com/office/drawing/2014/main" id="{C4EEA447-8672-28F0-6BAF-A9EFE90B9CB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063" y="3103563"/>
            <a:ext cx="4094162" cy="641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Evt. oplægsholder eller afsender</a:t>
            </a:r>
          </a:p>
        </p:txBody>
      </p:sp>
    </p:spTree>
    <p:extLst>
      <p:ext uri="{BB962C8B-B14F-4D97-AF65-F5344CB8AC3E}">
        <p14:creationId xmlns:p14="http://schemas.microsoft.com/office/powerpoint/2010/main" val="4093849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3396D7-A1CF-F28A-C8E2-F725359653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da-DK" dirty="0"/>
              <a:t>Overskrift 1 linje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5FA549C-0710-5F69-5DBA-413FB1E422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0" i="1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Underoverskrift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2DCBABF-58EC-9799-31FC-B661F68E5BA7}"/>
              </a:ext>
            </a:extLst>
          </p:cNvPr>
          <p:cNvSpPr/>
          <p:nvPr userDrawn="1"/>
        </p:nvSpPr>
        <p:spPr>
          <a:xfrm>
            <a:off x="0" y="-1"/>
            <a:ext cx="4986665" cy="52578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3190662-707B-E26E-8296-7FC615B0787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7322" y="887832"/>
            <a:ext cx="4094163" cy="18832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Overskrift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Overskrift</a:t>
            </a:r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0BD8C5F5-E3B9-8B20-DE93-6E1219013D2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063" y="3103563"/>
            <a:ext cx="4094162" cy="641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Evt. oplægsholder eller afsender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728ADCA1-0D56-9BDC-B3B3-3F34F8D63F6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2439" y="498475"/>
            <a:ext cx="11242438" cy="58426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C3765D9B-9FA7-9F54-BCAC-3E59B839795A}"/>
              </a:ext>
            </a:extLst>
          </p:cNvPr>
          <p:cNvSpPr/>
          <p:nvPr userDrawn="1"/>
        </p:nvSpPr>
        <p:spPr>
          <a:xfrm>
            <a:off x="8676167" y="5592726"/>
            <a:ext cx="3515833" cy="1265274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n>
                <a:noFill/>
              </a:ln>
            </a:endParaRPr>
          </a:p>
        </p:txBody>
      </p:sp>
      <p:pic>
        <p:nvPicPr>
          <p:cNvPr id="9" name="Billede 8" descr="Et billede, der indeholder Font/skrifttype, tekst, Grafik, logo&#10;&#10;Automatisk genereret beskrivelse">
            <a:extLst>
              <a:ext uri="{FF2B5EF4-FFF2-40B4-BE49-F238E27FC236}">
                <a16:creationId xmlns:a16="http://schemas.microsoft.com/office/drawing/2014/main" id="{8439D044-FAB4-F24A-52BF-59A2B0AF5A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463" y="5840867"/>
            <a:ext cx="2425048" cy="79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35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slide">
    <p:bg>
      <p:bgPr>
        <a:solidFill>
          <a:srgbClr val="5131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3396D7-A1CF-F28A-C8E2-F725359653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da-DK" dirty="0"/>
              <a:t>Overskrift 1 linje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5FA549C-0710-5F69-5DBA-413FB1E422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0" i="1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Underoverskrift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FEC8537-3D7E-8CF6-D07A-894449B3B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0109" y="166438"/>
            <a:ext cx="44936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fld id="{7F9B5563-22A4-2C49-971F-DF74FD805A99}" type="slidenum">
              <a:rPr lang="da-DK" smtClean="0"/>
              <a:pPr/>
              <a:t>‹nr.›</a:t>
            </a:fld>
            <a:endParaRPr lang="da-DK" dirty="0"/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31BDD5B5-109B-F1FE-0730-7A1525D48CBD}"/>
              </a:ext>
            </a:extLst>
          </p:cNvPr>
          <p:cNvCxnSpPr/>
          <p:nvPr userDrawn="1"/>
        </p:nvCxnSpPr>
        <p:spPr>
          <a:xfrm flipH="1">
            <a:off x="0" y="592247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kstfelt 10">
            <a:extLst>
              <a:ext uri="{FF2B5EF4-FFF2-40B4-BE49-F238E27FC236}">
                <a16:creationId xmlns:a16="http://schemas.microsoft.com/office/drawing/2014/main" id="{8FDB14BE-A3A8-2EC9-C318-0D8AEE83E785}"/>
              </a:ext>
            </a:extLst>
          </p:cNvPr>
          <p:cNvSpPr txBox="1"/>
          <p:nvPr userDrawn="1"/>
        </p:nvSpPr>
        <p:spPr>
          <a:xfrm>
            <a:off x="10108659" y="162372"/>
            <a:ext cx="13759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000" dirty="0">
                <a:solidFill>
                  <a:schemeClr val="bg1"/>
                </a:solidFill>
                <a:latin typeface="Trebuchet MS" panose="020B0703020202090204" pitchFamily="34" charset="0"/>
              </a:rPr>
              <a:t>Danske Gymnasier</a:t>
            </a:r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CDB3183C-8F9B-A520-5A76-5779C2E3D103}"/>
              </a:ext>
            </a:extLst>
          </p:cNvPr>
          <p:cNvCxnSpPr>
            <a:cxnSpLocks/>
          </p:cNvCxnSpPr>
          <p:nvPr userDrawn="1"/>
        </p:nvCxnSpPr>
        <p:spPr>
          <a:xfrm>
            <a:off x="11535594" y="205459"/>
            <a:ext cx="0" cy="182564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5717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bg>
      <p:bgPr>
        <a:solidFill>
          <a:srgbClr val="F7E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3396D7-A1CF-F28A-C8E2-F725359653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rgbClr val="513133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da-DK" dirty="0"/>
              <a:t>Overskrift 1 linje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5FA549C-0710-5F69-5DBA-413FB1E422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0" i="1">
                <a:solidFill>
                  <a:srgbClr val="513133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Underoverskrift</a:t>
            </a:r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31BDD5B5-109B-F1FE-0730-7A1525D48CBD}"/>
              </a:ext>
            </a:extLst>
          </p:cNvPr>
          <p:cNvCxnSpPr/>
          <p:nvPr userDrawn="1"/>
        </p:nvCxnSpPr>
        <p:spPr>
          <a:xfrm flipH="1">
            <a:off x="0" y="592247"/>
            <a:ext cx="12192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Pladsholder til slidenummer 5">
            <a:extLst>
              <a:ext uri="{FF2B5EF4-FFF2-40B4-BE49-F238E27FC236}">
                <a16:creationId xmlns:a16="http://schemas.microsoft.com/office/drawing/2014/main" id="{1F274809-FBCC-A1DA-FA4D-ADBD3CC1F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0109" y="166438"/>
            <a:ext cx="44936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7F9B5563-22A4-2C49-971F-DF74FD805A9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DE1F2E7-90B3-B299-FE15-316364F7AFD9}"/>
              </a:ext>
            </a:extLst>
          </p:cNvPr>
          <p:cNvSpPr txBox="1"/>
          <p:nvPr userDrawn="1"/>
        </p:nvSpPr>
        <p:spPr>
          <a:xfrm>
            <a:off x="10108659" y="162372"/>
            <a:ext cx="13759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703020202090204" pitchFamily="34" charset="0"/>
              </a:rPr>
              <a:t>Danske Gymnasier</a:t>
            </a:r>
          </a:p>
        </p:txBody>
      </p:sp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F4BB8701-6B17-D519-9954-17CEC495E7A2}"/>
              </a:ext>
            </a:extLst>
          </p:cNvPr>
          <p:cNvCxnSpPr>
            <a:cxnSpLocks/>
          </p:cNvCxnSpPr>
          <p:nvPr userDrawn="1"/>
        </p:nvCxnSpPr>
        <p:spPr>
          <a:xfrm>
            <a:off x="11535594" y="205459"/>
            <a:ext cx="0" cy="182564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53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Titel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3396D7-A1CF-F28A-C8E2-F725359653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da-DK" dirty="0"/>
              <a:t>Overskrift 1 linje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5FA549C-0710-5F69-5DBA-413FB1E422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0" i="1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Underoverskrift</a:t>
            </a:r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31BDD5B5-109B-F1FE-0730-7A1525D48CBD}"/>
              </a:ext>
            </a:extLst>
          </p:cNvPr>
          <p:cNvCxnSpPr/>
          <p:nvPr userDrawn="1"/>
        </p:nvCxnSpPr>
        <p:spPr>
          <a:xfrm flipH="1">
            <a:off x="0" y="592247"/>
            <a:ext cx="12192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Pladsholder til slidenummer 5">
            <a:extLst>
              <a:ext uri="{FF2B5EF4-FFF2-40B4-BE49-F238E27FC236}">
                <a16:creationId xmlns:a16="http://schemas.microsoft.com/office/drawing/2014/main" id="{1F274809-FBCC-A1DA-FA4D-ADBD3CC1F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0109" y="166438"/>
            <a:ext cx="44936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7F9B5563-22A4-2C49-971F-DF74FD805A9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DE1F2E7-90B3-B299-FE15-316364F7AFD9}"/>
              </a:ext>
            </a:extLst>
          </p:cNvPr>
          <p:cNvSpPr txBox="1"/>
          <p:nvPr userDrawn="1"/>
        </p:nvSpPr>
        <p:spPr>
          <a:xfrm>
            <a:off x="10108659" y="162372"/>
            <a:ext cx="13759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703020202090204" pitchFamily="34" charset="0"/>
              </a:rPr>
              <a:t>Danske Gymnasier</a:t>
            </a:r>
          </a:p>
        </p:txBody>
      </p:sp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F4BB8701-6B17-D519-9954-17CEC495E7A2}"/>
              </a:ext>
            </a:extLst>
          </p:cNvPr>
          <p:cNvCxnSpPr>
            <a:cxnSpLocks/>
          </p:cNvCxnSpPr>
          <p:nvPr userDrawn="1"/>
        </p:nvCxnSpPr>
        <p:spPr>
          <a:xfrm>
            <a:off x="11535594" y="205459"/>
            <a:ext cx="0" cy="182564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0617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elslide">
    <p:bg>
      <p:bgPr>
        <a:solidFill>
          <a:srgbClr val="6E8D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3396D7-A1CF-F28A-C8E2-F725359653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da-DK" dirty="0"/>
              <a:t>Overskrift 1 linje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5FA549C-0710-5F69-5DBA-413FB1E422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0" i="1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Underoverskrift</a:t>
            </a:r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31BDD5B5-109B-F1FE-0730-7A1525D48CBD}"/>
              </a:ext>
            </a:extLst>
          </p:cNvPr>
          <p:cNvCxnSpPr/>
          <p:nvPr userDrawn="1"/>
        </p:nvCxnSpPr>
        <p:spPr>
          <a:xfrm flipH="1">
            <a:off x="0" y="592247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Pladsholder til slidenummer 5">
            <a:extLst>
              <a:ext uri="{FF2B5EF4-FFF2-40B4-BE49-F238E27FC236}">
                <a16:creationId xmlns:a16="http://schemas.microsoft.com/office/drawing/2014/main" id="{939D279F-8E83-AD7C-2F5C-33D16B1F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0109" y="166438"/>
            <a:ext cx="44936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fld id="{7F9B5563-22A4-2C49-971F-DF74FD805A9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2A1878AF-5668-8491-B4AA-426EF55E8361}"/>
              </a:ext>
            </a:extLst>
          </p:cNvPr>
          <p:cNvSpPr txBox="1"/>
          <p:nvPr userDrawn="1"/>
        </p:nvSpPr>
        <p:spPr>
          <a:xfrm>
            <a:off x="10108659" y="162372"/>
            <a:ext cx="13759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000" dirty="0">
                <a:solidFill>
                  <a:schemeClr val="bg1"/>
                </a:solidFill>
                <a:latin typeface="Trebuchet MS" panose="020B0703020202090204" pitchFamily="34" charset="0"/>
              </a:rPr>
              <a:t>Danske Gymnasier</a:t>
            </a:r>
          </a:p>
        </p:txBody>
      </p:sp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13206EA8-FC3D-746D-BDD4-F8081763EC40}"/>
              </a:ext>
            </a:extLst>
          </p:cNvPr>
          <p:cNvCxnSpPr>
            <a:cxnSpLocks/>
          </p:cNvCxnSpPr>
          <p:nvPr userDrawn="1"/>
        </p:nvCxnSpPr>
        <p:spPr>
          <a:xfrm>
            <a:off x="11535594" y="205459"/>
            <a:ext cx="0" cy="182564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443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elslide">
    <p:bg>
      <p:bgPr>
        <a:solidFill>
          <a:srgbClr val="7687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3396D7-A1CF-F28A-C8E2-F725359653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da-DK" dirty="0"/>
              <a:t>Overskrift 1 linje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5FA549C-0710-5F69-5DBA-413FB1E422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0" i="1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Underoverskrift</a:t>
            </a:r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31BDD5B5-109B-F1FE-0730-7A1525D48CBD}"/>
              </a:ext>
            </a:extLst>
          </p:cNvPr>
          <p:cNvCxnSpPr/>
          <p:nvPr userDrawn="1"/>
        </p:nvCxnSpPr>
        <p:spPr>
          <a:xfrm flipH="1">
            <a:off x="0" y="592247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Pladsholder til slidenummer 5">
            <a:extLst>
              <a:ext uri="{FF2B5EF4-FFF2-40B4-BE49-F238E27FC236}">
                <a16:creationId xmlns:a16="http://schemas.microsoft.com/office/drawing/2014/main" id="{939D279F-8E83-AD7C-2F5C-33D16B1F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0109" y="166438"/>
            <a:ext cx="44936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fld id="{7F9B5563-22A4-2C49-971F-DF74FD805A9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2A1878AF-5668-8491-B4AA-426EF55E8361}"/>
              </a:ext>
            </a:extLst>
          </p:cNvPr>
          <p:cNvSpPr txBox="1"/>
          <p:nvPr userDrawn="1"/>
        </p:nvSpPr>
        <p:spPr>
          <a:xfrm>
            <a:off x="10108659" y="162372"/>
            <a:ext cx="13759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000" dirty="0">
                <a:solidFill>
                  <a:schemeClr val="bg1"/>
                </a:solidFill>
                <a:latin typeface="Trebuchet MS" panose="020B0703020202090204" pitchFamily="34" charset="0"/>
              </a:rPr>
              <a:t>Danske Gymnasier</a:t>
            </a:r>
          </a:p>
        </p:txBody>
      </p:sp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13206EA8-FC3D-746D-BDD4-F8081763EC40}"/>
              </a:ext>
            </a:extLst>
          </p:cNvPr>
          <p:cNvCxnSpPr>
            <a:cxnSpLocks/>
          </p:cNvCxnSpPr>
          <p:nvPr userDrawn="1"/>
        </p:nvCxnSpPr>
        <p:spPr>
          <a:xfrm>
            <a:off x="11535594" y="205459"/>
            <a:ext cx="0" cy="182564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5210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elslide">
    <p:bg>
      <p:bgPr>
        <a:solidFill>
          <a:srgbClr val="5757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3396D7-A1CF-F28A-C8E2-F725359653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da-DK" dirty="0"/>
              <a:t>Overskrift 1 linje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5FA549C-0710-5F69-5DBA-413FB1E422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0" i="1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Underoverskrift</a:t>
            </a:r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31BDD5B5-109B-F1FE-0730-7A1525D48CBD}"/>
              </a:ext>
            </a:extLst>
          </p:cNvPr>
          <p:cNvCxnSpPr/>
          <p:nvPr userDrawn="1"/>
        </p:nvCxnSpPr>
        <p:spPr>
          <a:xfrm flipH="1">
            <a:off x="0" y="592247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Pladsholder til slidenummer 5">
            <a:extLst>
              <a:ext uri="{FF2B5EF4-FFF2-40B4-BE49-F238E27FC236}">
                <a16:creationId xmlns:a16="http://schemas.microsoft.com/office/drawing/2014/main" id="{54401FF2-853B-D236-2ABB-7D9C173D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0109" y="166438"/>
            <a:ext cx="44936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fld id="{7F9B5563-22A4-2C49-971F-DF74FD805A9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6DC822A3-C082-32F4-8543-797B1BF6ED79}"/>
              </a:ext>
            </a:extLst>
          </p:cNvPr>
          <p:cNvSpPr txBox="1"/>
          <p:nvPr userDrawn="1"/>
        </p:nvSpPr>
        <p:spPr>
          <a:xfrm>
            <a:off x="10108659" y="162372"/>
            <a:ext cx="13759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000" dirty="0">
                <a:solidFill>
                  <a:schemeClr val="bg1"/>
                </a:solidFill>
                <a:latin typeface="Trebuchet MS" panose="020B0703020202090204" pitchFamily="34" charset="0"/>
              </a:rPr>
              <a:t>Danske Gymnasier</a:t>
            </a:r>
          </a:p>
        </p:txBody>
      </p:sp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7E908C02-ACAB-74FB-F9CE-EF911CCE022A}"/>
              </a:ext>
            </a:extLst>
          </p:cNvPr>
          <p:cNvCxnSpPr>
            <a:cxnSpLocks/>
          </p:cNvCxnSpPr>
          <p:nvPr userDrawn="1"/>
        </p:nvCxnSpPr>
        <p:spPr>
          <a:xfrm>
            <a:off x="11535594" y="205459"/>
            <a:ext cx="0" cy="182564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0291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elslide">
    <p:bg>
      <p:bgPr>
        <a:solidFill>
          <a:srgbClr val="5131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3396D7-A1CF-F28A-C8E2-F725359653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014330"/>
            <a:ext cx="9144000" cy="3273277"/>
          </a:xfrm>
          <a:prstGeom prst="rect">
            <a:avLst/>
          </a:prstGeom>
        </p:spPr>
        <p:txBody>
          <a:bodyPr anchor="b"/>
          <a:lstStyle>
            <a:lvl1pPr algn="ctr">
              <a:defRPr sz="5400" i="1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da-DK" dirty="0"/>
              <a:t>”Her kan du indsætte et citat, som du gerne vil fremhæve i din præsentation”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FEC8537-3D7E-8CF6-D07A-894449B3B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0109" y="166438"/>
            <a:ext cx="44936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fld id="{7F9B5563-22A4-2C49-971F-DF74FD805A99}" type="slidenum">
              <a:rPr lang="da-DK" smtClean="0"/>
              <a:pPr/>
              <a:t>‹nr.›</a:t>
            </a:fld>
            <a:endParaRPr lang="da-DK" dirty="0"/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31BDD5B5-109B-F1FE-0730-7A1525D48CBD}"/>
              </a:ext>
            </a:extLst>
          </p:cNvPr>
          <p:cNvCxnSpPr/>
          <p:nvPr userDrawn="1"/>
        </p:nvCxnSpPr>
        <p:spPr>
          <a:xfrm flipH="1">
            <a:off x="0" y="592247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kstfelt 10">
            <a:extLst>
              <a:ext uri="{FF2B5EF4-FFF2-40B4-BE49-F238E27FC236}">
                <a16:creationId xmlns:a16="http://schemas.microsoft.com/office/drawing/2014/main" id="{8FDB14BE-A3A8-2EC9-C318-0D8AEE83E785}"/>
              </a:ext>
            </a:extLst>
          </p:cNvPr>
          <p:cNvSpPr txBox="1"/>
          <p:nvPr userDrawn="1"/>
        </p:nvSpPr>
        <p:spPr>
          <a:xfrm>
            <a:off x="10108659" y="162372"/>
            <a:ext cx="13759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000" dirty="0">
                <a:solidFill>
                  <a:schemeClr val="bg1"/>
                </a:solidFill>
                <a:latin typeface="Trebuchet MS" panose="020B0703020202090204" pitchFamily="34" charset="0"/>
              </a:rPr>
              <a:t>Danske Gymnasier</a:t>
            </a:r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CDB3183C-8F9B-A520-5A76-5779C2E3D103}"/>
              </a:ext>
            </a:extLst>
          </p:cNvPr>
          <p:cNvCxnSpPr>
            <a:cxnSpLocks/>
          </p:cNvCxnSpPr>
          <p:nvPr userDrawn="1"/>
        </p:nvCxnSpPr>
        <p:spPr>
          <a:xfrm>
            <a:off x="11535594" y="205459"/>
            <a:ext cx="0" cy="182564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5214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3396D7-A1CF-F28A-C8E2-F725359653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da-DK" dirty="0"/>
              <a:t>Overskrift 1 linje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5FA549C-0710-5F69-5DBA-413FB1E422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0" i="1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Underoverskrift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2DCBABF-58EC-9799-31FC-B661F68E5BA7}"/>
              </a:ext>
            </a:extLst>
          </p:cNvPr>
          <p:cNvSpPr/>
          <p:nvPr userDrawn="1"/>
        </p:nvSpPr>
        <p:spPr>
          <a:xfrm>
            <a:off x="0" y="-1"/>
            <a:ext cx="4986665" cy="5257801"/>
          </a:xfrm>
          <a:prstGeom prst="rect">
            <a:avLst/>
          </a:prstGeom>
          <a:solidFill>
            <a:srgbClr val="5131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C534EDD-4A7D-4015-0B6A-BC26C156327B}"/>
              </a:ext>
            </a:extLst>
          </p:cNvPr>
          <p:cNvSpPr/>
          <p:nvPr userDrawn="1"/>
        </p:nvSpPr>
        <p:spPr>
          <a:xfrm>
            <a:off x="8676167" y="5592726"/>
            <a:ext cx="3515833" cy="1265274"/>
          </a:xfrm>
          <a:prstGeom prst="rect">
            <a:avLst/>
          </a:prstGeom>
          <a:solidFill>
            <a:srgbClr val="F7EB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n>
                <a:noFill/>
              </a:ln>
            </a:endParaRPr>
          </a:p>
        </p:txBody>
      </p:sp>
      <p:pic>
        <p:nvPicPr>
          <p:cNvPr id="6" name="Billede 5" descr="Et billede, der indeholder Font/skrifttype, tekst, Grafik, logo&#10;&#10;Automatisk genereret beskrivelse">
            <a:extLst>
              <a:ext uri="{FF2B5EF4-FFF2-40B4-BE49-F238E27FC236}">
                <a16:creationId xmlns:a16="http://schemas.microsoft.com/office/drawing/2014/main" id="{1E3322B3-BFF6-2368-9E4C-D504CDBA79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463" y="5840867"/>
            <a:ext cx="2425048" cy="793056"/>
          </a:xfrm>
          <a:prstGeom prst="rect">
            <a:avLst/>
          </a:prstGeom>
        </p:spPr>
      </p:pic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3190662-707B-E26E-8296-7FC615B0787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7322" y="887832"/>
            <a:ext cx="4094163" cy="18832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Overskrift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Overskrift</a:t>
            </a:r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0BD8C5F5-E3B9-8B20-DE93-6E1219013D2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063" y="3103563"/>
            <a:ext cx="4094162" cy="641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Evt. oplægsholder eller afsender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728ADCA1-0D56-9BDC-B3B3-3F34F8D63F6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2439" y="498475"/>
            <a:ext cx="11242438" cy="58426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6758995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elslide">
    <p:bg>
      <p:bgPr>
        <a:solidFill>
          <a:srgbClr val="F7E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31BDD5B5-109B-F1FE-0730-7A1525D48CBD}"/>
              </a:ext>
            </a:extLst>
          </p:cNvPr>
          <p:cNvCxnSpPr/>
          <p:nvPr userDrawn="1"/>
        </p:nvCxnSpPr>
        <p:spPr>
          <a:xfrm flipH="1">
            <a:off x="0" y="592247"/>
            <a:ext cx="12192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Pladsholder til slidenummer 5">
            <a:extLst>
              <a:ext uri="{FF2B5EF4-FFF2-40B4-BE49-F238E27FC236}">
                <a16:creationId xmlns:a16="http://schemas.microsoft.com/office/drawing/2014/main" id="{1F274809-FBCC-A1DA-FA4D-ADBD3CC1F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0109" y="166438"/>
            <a:ext cx="44936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7F9B5563-22A4-2C49-971F-DF74FD805A9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DE1F2E7-90B3-B299-FE15-316364F7AFD9}"/>
              </a:ext>
            </a:extLst>
          </p:cNvPr>
          <p:cNvSpPr txBox="1"/>
          <p:nvPr userDrawn="1"/>
        </p:nvSpPr>
        <p:spPr>
          <a:xfrm>
            <a:off x="10108659" y="162372"/>
            <a:ext cx="13759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703020202090204" pitchFamily="34" charset="0"/>
              </a:rPr>
              <a:t>Danske Gymnasier</a:t>
            </a:r>
          </a:p>
        </p:txBody>
      </p:sp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F4BB8701-6B17-D519-9954-17CEC495E7A2}"/>
              </a:ext>
            </a:extLst>
          </p:cNvPr>
          <p:cNvCxnSpPr>
            <a:cxnSpLocks/>
          </p:cNvCxnSpPr>
          <p:nvPr userDrawn="1"/>
        </p:nvCxnSpPr>
        <p:spPr>
          <a:xfrm>
            <a:off x="11535594" y="205459"/>
            <a:ext cx="0" cy="182564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itel 1">
            <a:extLst>
              <a:ext uri="{FF2B5EF4-FFF2-40B4-BE49-F238E27FC236}">
                <a16:creationId xmlns:a16="http://schemas.microsoft.com/office/drawing/2014/main" id="{1643E58F-2E1B-9523-9E79-CCAAB4682A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014330"/>
            <a:ext cx="9144000" cy="3273277"/>
          </a:xfrm>
          <a:prstGeom prst="rect">
            <a:avLst/>
          </a:prstGeom>
        </p:spPr>
        <p:txBody>
          <a:bodyPr anchor="b"/>
          <a:lstStyle>
            <a:lvl1pPr algn="ctr">
              <a:defRPr sz="5400" i="1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da-DK" dirty="0"/>
              <a:t>”Her kan du indsætte et citat, som du gerne vil fremhæve i din præsentation”</a:t>
            </a:r>
          </a:p>
        </p:txBody>
      </p:sp>
    </p:spTree>
    <p:extLst>
      <p:ext uri="{BB962C8B-B14F-4D97-AF65-F5344CB8AC3E}">
        <p14:creationId xmlns:p14="http://schemas.microsoft.com/office/powerpoint/2010/main" val="1517172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elslide">
    <p:bg>
      <p:bgPr>
        <a:solidFill>
          <a:srgbClr val="6E8D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31BDD5B5-109B-F1FE-0730-7A1525D48CBD}"/>
              </a:ext>
            </a:extLst>
          </p:cNvPr>
          <p:cNvCxnSpPr/>
          <p:nvPr userDrawn="1"/>
        </p:nvCxnSpPr>
        <p:spPr>
          <a:xfrm flipH="1">
            <a:off x="0" y="592247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Pladsholder til slidenummer 5">
            <a:extLst>
              <a:ext uri="{FF2B5EF4-FFF2-40B4-BE49-F238E27FC236}">
                <a16:creationId xmlns:a16="http://schemas.microsoft.com/office/drawing/2014/main" id="{939D279F-8E83-AD7C-2F5C-33D16B1F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0109" y="166438"/>
            <a:ext cx="44936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fld id="{7F9B5563-22A4-2C49-971F-DF74FD805A9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2A1878AF-5668-8491-B4AA-426EF55E8361}"/>
              </a:ext>
            </a:extLst>
          </p:cNvPr>
          <p:cNvSpPr txBox="1"/>
          <p:nvPr userDrawn="1"/>
        </p:nvSpPr>
        <p:spPr>
          <a:xfrm>
            <a:off x="10108659" y="162372"/>
            <a:ext cx="13759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000" dirty="0">
                <a:solidFill>
                  <a:schemeClr val="bg1"/>
                </a:solidFill>
                <a:latin typeface="Trebuchet MS" panose="020B0703020202090204" pitchFamily="34" charset="0"/>
              </a:rPr>
              <a:t>Danske Gymnasier</a:t>
            </a:r>
          </a:p>
        </p:txBody>
      </p:sp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13206EA8-FC3D-746D-BDD4-F8081763EC40}"/>
              </a:ext>
            </a:extLst>
          </p:cNvPr>
          <p:cNvCxnSpPr>
            <a:cxnSpLocks/>
          </p:cNvCxnSpPr>
          <p:nvPr userDrawn="1"/>
        </p:nvCxnSpPr>
        <p:spPr>
          <a:xfrm>
            <a:off x="11535594" y="205459"/>
            <a:ext cx="0" cy="182564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itel 1">
            <a:extLst>
              <a:ext uri="{FF2B5EF4-FFF2-40B4-BE49-F238E27FC236}">
                <a16:creationId xmlns:a16="http://schemas.microsoft.com/office/drawing/2014/main" id="{8C1D4FC4-F0EE-695D-73E0-B39A1B16EF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014330"/>
            <a:ext cx="9144000" cy="3273277"/>
          </a:xfrm>
          <a:prstGeom prst="rect">
            <a:avLst/>
          </a:prstGeom>
        </p:spPr>
        <p:txBody>
          <a:bodyPr anchor="b"/>
          <a:lstStyle>
            <a:lvl1pPr algn="ctr">
              <a:defRPr sz="5400" i="1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da-DK" dirty="0"/>
              <a:t>”Her kan du indsætte et citat, som du gerne vil fremhæve i din præsentation”</a:t>
            </a:r>
          </a:p>
        </p:txBody>
      </p:sp>
    </p:spTree>
    <p:extLst>
      <p:ext uri="{BB962C8B-B14F-4D97-AF65-F5344CB8AC3E}">
        <p14:creationId xmlns:p14="http://schemas.microsoft.com/office/powerpoint/2010/main" val="25000536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elslide">
    <p:bg>
      <p:bgPr>
        <a:solidFill>
          <a:srgbClr val="7687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31BDD5B5-109B-F1FE-0730-7A1525D48CBD}"/>
              </a:ext>
            </a:extLst>
          </p:cNvPr>
          <p:cNvCxnSpPr/>
          <p:nvPr userDrawn="1"/>
        </p:nvCxnSpPr>
        <p:spPr>
          <a:xfrm flipH="1">
            <a:off x="0" y="592247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Pladsholder til slidenummer 5">
            <a:extLst>
              <a:ext uri="{FF2B5EF4-FFF2-40B4-BE49-F238E27FC236}">
                <a16:creationId xmlns:a16="http://schemas.microsoft.com/office/drawing/2014/main" id="{939D279F-8E83-AD7C-2F5C-33D16B1F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0109" y="166438"/>
            <a:ext cx="44936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fld id="{7F9B5563-22A4-2C49-971F-DF74FD805A9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2A1878AF-5668-8491-B4AA-426EF55E8361}"/>
              </a:ext>
            </a:extLst>
          </p:cNvPr>
          <p:cNvSpPr txBox="1"/>
          <p:nvPr userDrawn="1"/>
        </p:nvSpPr>
        <p:spPr>
          <a:xfrm>
            <a:off x="10108659" y="162372"/>
            <a:ext cx="13759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000" dirty="0">
                <a:solidFill>
                  <a:schemeClr val="bg1"/>
                </a:solidFill>
                <a:latin typeface="Trebuchet MS" panose="020B0703020202090204" pitchFamily="34" charset="0"/>
              </a:rPr>
              <a:t>Danske Gymnasier</a:t>
            </a:r>
          </a:p>
        </p:txBody>
      </p:sp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13206EA8-FC3D-746D-BDD4-F8081763EC40}"/>
              </a:ext>
            </a:extLst>
          </p:cNvPr>
          <p:cNvCxnSpPr>
            <a:cxnSpLocks/>
          </p:cNvCxnSpPr>
          <p:nvPr userDrawn="1"/>
        </p:nvCxnSpPr>
        <p:spPr>
          <a:xfrm>
            <a:off x="11535594" y="205459"/>
            <a:ext cx="0" cy="182564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itel 1">
            <a:extLst>
              <a:ext uri="{FF2B5EF4-FFF2-40B4-BE49-F238E27FC236}">
                <a16:creationId xmlns:a16="http://schemas.microsoft.com/office/drawing/2014/main" id="{CC7CF2EC-7128-4AA3-A866-CE22C65BB9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014330"/>
            <a:ext cx="9144000" cy="3273277"/>
          </a:xfrm>
          <a:prstGeom prst="rect">
            <a:avLst/>
          </a:prstGeom>
        </p:spPr>
        <p:txBody>
          <a:bodyPr anchor="b"/>
          <a:lstStyle>
            <a:lvl1pPr algn="ctr">
              <a:defRPr sz="5400" i="1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da-DK" dirty="0"/>
              <a:t>”Her kan du indsætte et citat, som du gerne vil fremhæve i din præsentation”</a:t>
            </a:r>
          </a:p>
        </p:txBody>
      </p:sp>
    </p:spTree>
    <p:extLst>
      <p:ext uri="{BB962C8B-B14F-4D97-AF65-F5344CB8AC3E}">
        <p14:creationId xmlns:p14="http://schemas.microsoft.com/office/powerpoint/2010/main" val="12326093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elslide">
    <p:bg>
      <p:bgPr>
        <a:solidFill>
          <a:srgbClr val="5757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31BDD5B5-109B-F1FE-0730-7A1525D48CBD}"/>
              </a:ext>
            </a:extLst>
          </p:cNvPr>
          <p:cNvCxnSpPr/>
          <p:nvPr userDrawn="1"/>
        </p:nvCxnSpPr>
        <p:spPr>
          <a:xfrm flipH="1">
            <a:off x="0" y="592247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Pladsholder til slidenummer 5">
            <a:extLst>
              <a:ext uri="{FF2B5EF4-FFF2-40B4-BE49-F238E27FC236}">
                <a16:creationId xmlns:a16="http://schemas.microsoft.com/office/drawing/2014/main" id="{54401FF2-853B-D236-2ABB-7D9C173D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0109" y="166438"/>
            <a:ext cx="44936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fld id="{7F9B5563-22A4-2C49-971F-DF74FD805A9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6DC822A3-C082-32F4-8543-797B1BF6ED79}"/>
              </a:ext>
            </a:extLst>
          </p:cNvPr>
          <p:cNvSpPr txBox="1"/>
          <p:nvPr userDrawn="1"/>
        </p:nvSpPr>
        <p:spPr>
          <a:xfrm>
            <a:off x="10108659" y="162372"/>
            <a:ext cx="13759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000" dirty="0">
                <a:solidFill>
                  <a:schemeClr val="bg1"/>
                </a:solidFill>
                <a:latin typeface="Trebuchet MS" panose="020B0703020202090204" pitchFamily="34" charset="0"/>
              </a:rPr>
              <a:t>Danske Gymnasier</a:t>
            </a:r>
          </a:p>
        </p:txBody>
      </p:sp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7E908C02-ACAB-74FB-F9CE-EF911CCE022A}"/>
              </a:ext>
            </a:extLst>
          </p:cNvPr>
          <p:cNvCxnSpPr>
            <a:cxnSpLocks/>
          </p:cNvCxnSpPr>
          <p:nvPr userDrawn="1"/>
        </p:nvCxnSpPr>
        <p:spPr>
          <a:xfrm>
            <a:off x="11535594" y="205459"/>
            <a:ext cx="0" cy="182564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itel 1">
            <a:extLst>
              <a:ext uri="{FF2B5EF4-FFF2-40B4-BE49-F238E27FC236}">
                <a16:creationId xmlns:a16="http://schemas.microsoft.com/office/drawing/2014/main" id="{D839CC26-75B9-2B2A-EA6D-A320415424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014330"/>
            <a:ext cx="9144000" cy="3273277"/>
          </a:xfrm>
          <a:prstGeom prst="rect">
            <a:avLst/>
          </a:prstGeom>
        </p:spPr>
        <p:txBody>
          <a:bodyPr anchor="b"/>
          <a:lstStyle>
            <a:lvl1pPr algn="ctr">
              <a:defRPr sz="5400" i="1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da-DK" dirty="0"/>
              <a:t>”Her kan du indsætte et citat, som du gerne vil fremhæve i din præsentation”</a:t>
            </a:r>
          </a:p>
        </p:txBody>
      </p:sp>
    </p:spTree>
    <p:extLst>
      <p:ext uri="{BB962C8B-B14F-4D97-AF65-F5344CB8AC3E}">
        <p14:creationId xmlns:p14="http://schemas.microsoft.com/office/powerpoint/2010/main" val="13634409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el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31BDD5B5-109B-F1FE-0730-7A1525D48CBD}"/>
              </a:ext>
            </a:extLst>
          </p:cNvPr>
          <p:cNvCxnSpPr/>
          <p:nvPr userDrawn="1"/>
        </p:nvCxnSpPr>
        <p:spPr>
          <a:xfrm flipH="1">
            <a:off x="0" y="592247"/>
            <a:ext cx="12192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Pladsholder til slidenummer 5">
            <a:extLst>
              <a:ext uri="{FF2B5EF4-FFF2-40B4-BE49-F238E27FC236}">
                <a16:creationId xmlns:a16="http://schemas.microsoft.com/office/drawing/2014/main" id="{1F274809-FBCC-A1DA-FA4D-ADBD3CC1F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0109" y="166438"/>
            <a:ext cx="44936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5"/>
                </a:solidFill>
                <a:latin typeface="Trebuchet MS" panose="020B0703020202090204" pitchFamily="34" charset="0"/>
              </a:defRPr>
            </a:lvl1pPr>
          </a:lstStyle>
          <a:p>
            <a:fld id="{7F9B5563-22A4-2C49-971F-DF74FD805A9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DE1F2E7-90B3-B299-FE15-316364F7AFD9}"/>
              </a:ext>
            </a:extLst>
          </p:cNvPr>
          <p:cNvSpPr txBox="1"/>
          <p:nvPr userDrawn="1"/>
        </p:nvSpPr>
        <p:spPr>
          <a:xfrm>
            <a:off x="10108659" y="162372"/>
            <a:ext cx="13759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000" dirty="0">
                <a:solidFill>
                  <a:schemeClr val="accent5"/>
                </a:solidFill>
                <a:latin typeface="Trebuchet MS" panose="020B0703020202090204" pitchFamily="34" charset="0"/>
              </a:rPr>
              <a:t>Danske Gymnasier</a:t>
            </a:r>
          </a:p>
        </p:txBody>
      </p:sp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F4BB8701-6B17-D519-9954-17CEC495E7A2}"/>
              </a:ext>
            </a:extLst>
          </p:cNvPr>
          <p:cNvCxnSpPr>
            <a:cxnSpLocks/>
          </p:cNvCxnSpPr>
          <p:nvPr userDrawn="1"/>
        </p:nvCxnSpPr>
        <p:spPr>
          <a:xfrm>
            <a:off x="11535594" y="205459"/>
            <a:ext cx="0" cy="182564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itel 1">
            <a:extLst>
              <a:ext uri="{FF2B5EF4-FFF2-40B4-BE49-F238E27FC236}">
                <a16:creationId xmlns:a16="http://schemas.microsoft.com/office/drawing/2014/main" id="{1643E58F-2E1B-9523-9E79-CCAAB4682A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014330"/>
            <a:ext cx="9144000" cy="3273277"/>
          </a:xfrm>
          <a:prstGeom prst="rect">
            <a:avLst/>
          </a:prstGeom>
        </p:spPr>
        <p:txBody>
          <a:bodyPr anchor="b"/>
          <a:lstStyle>
            <a:lvl1pPr algn="ctr">
              <a:defRPr sz="5400" i="1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da-DK" dirty="0"/>
              <a:t>”Her kan du indsætte et citat, som du gerne vil fremhæve i din præsentation”</a:t>
            </a:r>
          </a:p>
        </p:txBody>
      </p:sp>
    </p:spTree>
    <p:extLst>
      <p:ext uri="{BB962C8B-B14F-4D97-AF65-F5344CB8AC3E}">
        <p14:creationId xmlns:p14="http://schemas.microsoft.com/office/powerpoint/2010/main" val="22892824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el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31BDD5B5-109B-F1FE-0730-7A1525D48CBD}"/>
              </a:ext>
            </a:extLst>
          </p:cNvPr>
          <p:cNvCxnSpPr/>
          <p:nvPr userDrawn="1"/>
        </p:nvCxnSpPr>
        <p:spPr>
          <a:xfrm flipH="1">
            <a:off x="0" y="592247"/>
            <a:ext cx="12192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Pladsholder til slidenummer 5">
            <a:extLst>
              <a:ext uri="{FF2B5EF4-FFF2-40B4-BE49-F238E27FC236}">
                <a16:creationId xmlns:a16="http://schemas.microsoft.com/office/drawing/2014/main" id="{54401FF2-853B-D236-2ABB-7D9C173D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0109" y="166438"/>
            <a:ext cx="44936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5"/>
                </a:solidFill>
                <a:latin typeface="Trebuchet MS" panose="020B0703020202090204" pitchFamily="34" charset="0"/>
              </a:defRPr>
            </a:lvl1pPr>
          </a:lstStyle>
          <a:p>
            <a:fld id="{7F9B5563-22A4-2C49-971F-DF74FD805A9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6DC822A3-C082-32F4-8543-797B1BF6ED79}"/>
              </a:ext>
            </a:extLst>
          </p:cNvPr>
          <p:cNvSpPr txBox="1"/>
          <p:nvPr userDrawn="1"/>
        </p:nvSpPr>
        <p:spPr>
          <a:xfrm>
            <a:off x="10108659" y="162372"/>
            <a:ext cx="13759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000" dirty="0">
                <a:solidFill>
                  <a:schemeClr val="accent5"/>
                </a:solidFill>
                <a:latin typeface="Trebuchet MS" panose="020B0703020202090204" pitchFamily="34" charset="0"/>
              </a:rPr>
              <a:t>Danske Gymnasier</a:t>
            </a:r>
          </a:p>
        </p:txBody>
      </p:sp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7E908C02-ACAB-74FB-F9CE-EF911CCE022A}"/>
              </a:ext>
            </a:extLst>
          </p:cNvPr>
          <p:cNvCxnSpPr>
            <a:cxnSpLocks/>
          </p:cNvCxnSpPr>
          <p:nvPr userDrawn="1"/>
        </p:nvCxnSpPr>
        <p:spPr>
          <a:xfrm>
            <a:off x="11535594" y="205459"/>
            <a:ext cx="0" cy="182564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Billede 7" descr="Et billede, der indeholder tekst, tøj, skærmbillede, Ansigt&#10;&#10;Automatisk genereret beskrivelse">
            <a:extLst>
              <a:ext uri="{FF2B5EF4-FFF2-40B4-BE49-F238E27FC236}">
                <a16:creationId xmlns:a16="http://schemas.microsoft.com/office/drawing/2014/main" id="{DF2E8082-66B0-FBC6-1C53-E9CA612F77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4"/>
          <a:stretch/>
        </p:blipFill>
        <p:spPr>
          <a:xfrm>
            <a:off x="3060282" y="1046921"/>
            <a:ext cx="6071435" cy="581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5326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el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31BDD5B5-109B-F1FE-0730-7A1525D48CBD}"/>
              </a:ext>
            </a:extLst>
          </p:cNvPr>
          <p:cNvCxnSpPr/>
          <p:nvPr userDrawn="1"/>
        </p:nvCxnSpPr>
        <p:spPr>
          <a:xfrm flipH="1">
            <a:off x="0" y="592247"/>
            <a:ext cx="12192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Pladsholder til slidenummer 5">
            <a:extLst>
              <a:ext uri="{FF2B5EF4-FFF2-40B4-BE49-F238E27FC236}">
                <a16:creationId xmlns:a16="http://schemas.microsoft.com/office/drawing/2014/main" id="{54401FF2-853B-D236-2ABB-7D9C173D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0109" y="166438"/>
            <a:ext cx="44936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5"/>
                </a:solidFill>
                <a:latin typeface="Trebuchet MS" panose="020B0703020202090204" pitchFamily="34" charset="0"/>
              </a:defRPr>
            </a:lvl1pPr>
          </a:lstStyle>
          <a:p>
            <a:fld id="{7F9B5563-22A4-2C49-971F-DF74FD805A9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6DC822A3-C082-32F4-8543-797B1BF6ED79}"/>
              </a:ext>
            </a:extLst>
          </p:cNvPr>
          <p:cNvSpPr txBox="1"/>
          <p:nvPr userDrawn="1"/>
        </p:nvSpPr>
        <p:spPr>
          <a:xfrm>
            <a:off x="10108659" y="162372"/>
            <a:ext cx="13759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000" dirty="0">
                <a:solidFill>
                  <a:schemeClr val="accent5"/>
                </a:solidFill>
                <a:latin typeface="Trebuchet MS" panose="020B0703020202090204" pitchFamily="34" charset="0"/>
              </a:rPr>
              <a:t>Danske Gymnasier</a:t>
            </a:r>
          </a:p>
        </p:txBody>
      </p:sp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7E908C02-ACAB-74FB-F9CE-EF911CCE022A}"/>
              </a:ext>
            </a:extLst>
          </p:cNvPr>
          <p:cNvCxnSpPr>
            <a:cxnSpLocks/>
          </p:cNvCxnSpPr>
          <p:nvPr userDrawn="1"/>
        </p:nvCxnSpPr>
        <p:spPr>
          <a:xfrm>
            <a:off x="11535594" y="205459"/>
            <a:ext cx="0" cy="182564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91D8724-FA44-1022-EADF-69EF28DF40D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35717" y="1033463"/>
            <a:ext cx="6096000" cy="58245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756038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el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31BDD5B5-109B-F1FE-0730-7A1525D48CBD}"/>
              </a:ext>
            </a:extLst>
          </p:cNvPr>
          <p:cNvCxnSpPr/>
          <p:nvPr userDrawn="1"/>
        </p:nvCxnSpPr>
        <p:spPr>
          <a:xfrm flipH="1">
            <a:off x="0" y="592247"/>
            <a:ext cx="12192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Pladsholder til slidenummer 5">
            <a:extLst>
              <a:ext uri="{FF2B5EF4-FFF2-40B4-BE49-F238E27FC236}">
                <a16:creationId xmlns:a16="http://schemas.microsoft.com/office/drawing/2014/main" id="{54401FF2-853B-D236-2ABB-7D9C173D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0109" y="166438"/>
            <a:ext cx="44936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5"/>
                </a:solidFill>
                <a:latin typeface="Trebuchet MS" panose="020B0703020202090204" pitchFamily="34" charset="0"/>
              </a:defRPr>
            </a:lvl1pPr>
          </a:lstStyle>
          <a:p>
            <a:fld id="{7F9B5563-22A4-2C49-971F-DF74FD805A9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6DC822A3-C082-32F4-8543-797B1BF6ED79}"/>
              </a:ext>
            </a:extLst>
          </p:cNvPr>
          <p:cNvSpPr txBox="1"/>
          <p:nvPr userDrawn="1"/>
        </p:nvSpPr>
        <p:spPr>
          <a:xfrm>
            <a:off x="10108659" y="162372"/>
            <a:ext cx="13759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000" dirty="0">
                <a:solidFill>
                  <a:schemeClr val="accent5"/>
                </a:solidFill>
                <a:latin typeface="Trebuchet MS" panose="020B0703020202090204" pitchFamily="34" charset="0"/>
              </a:rPr>
              <a:t>Danske Gymnasier</a:t>
            </a:r>
          </a:p>
        </p:txBody>
      </p:sp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7E908C02-ACAB-74FB-F9CE-EF911CCE022A}"/>
              </a:ext>
            </a:extLst>
          </p:cNvPr>
          <p:cNvCxnSpPr>
            <a:cxnSpLocks/>
          </p:cNvCxnSpPr>
          <p:nvPr userDrawn="1"/>
        </p:nvCxnSpPr>
        <p:spPr>
          <a:xfrm>
            <a:off x="11535594" y="205459"/>
            <a:ext cx="0" cy="182564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Billede 7" descr="Et billede, der indeholder tekst, tøj, skærmbillede, Ansigt&#10;&#10;Automatisk genereret beskrivelse">
            <a:extLst>
              <a:ext uri="{FF2B5EF4-FFF2-40B4-BE49-F238E27FC236}">
                <a16:creationId xmlns:a16="http://schemas.microsoft.com/office/drawing/2014/main" id="{DF2E8082-66B0-FBC6-1C53-E9CA612F77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4"/>
          <a:stretch/>
        </p:blipFill>
        <p:spPr>
          <a:xfrm>
            <a:off x="3060282" y="1046921"/>
            <a:ext cx="6071435" cy="581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5556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el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31BDD5B5-109B-F1FE-0730-7A1525D48CBD}"/>
              </a:ext>
            </a:extLst>
          </p:cNvPr>
          <p:cNvCxnSpPr/>
          <p:nvPr userDrawn="1"/>
        </p:nvCxnSpPr>
        <p:spPr>
          <a:xfrm flipH="1">
            <a:off x="0" y="592247"/>
            <a:ext cx="12192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Pladsholder til slidenummer 5">
            <a:extLst>
              <a:ext uri="{FF2B5EF4-FFF2-40B4-BE49-F238E27FC236}">
                <a16:creationId xmlns:a16="http://schemas.microsoft.com/office/drawing/2014/main" id="{54401FF2-853B-D236-2ABB-7D9C173D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0109" y="166438"/>
            <a:ext cx="44936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5"/>
                </a:solidFill>
                <a:latin typeface="Trebuchet MS" panose="020B0703020202090204" pitchFamily="34" charset="0"/>
              </a:defRPr>
            </a:lvl1pPr>
          </a:lstStyle>
          <a:p>
            <a:fld id="{7F9B5563-22A4-2C49-971F-DF74FD805A9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6DC822A3-C082-32F4-8543-797B1BF6ED79}"/>
              </a:ext>
            </a:extLst>
          </p:cNvPr>
          <p:cNvSpPr txBox="1"/>
          <p:nvPr userDrawn="1"/>
        </p:nvSpPr>
        <p:spPr>
          <a:xfrm>
            <a:off x="10108659" y="162372"/>
            <a:ext cx="13759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000" dirty="0">
                <a:solidFill>
                  <a:schemeClr val="accent5"/>
                </a:solidFill>
                <a:latin typeface="Trebuchet MS" panose="020B0703020202090204" pitchFamily="34" charset="0"/>
              </a:rPr>
              <a:t>Danske Gymnasier</a:t>
            </a:r>
          </a:p>
        </p:txBody>
      </p:sp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7E908C02-ACAB-74FB-F9CE-EF911CCE022A}"/>
              </a:ext>
            </a:extLst>
          </p:cNvPr>
          <p:cNvCxnSpPr>
            <a:cxnSpLocks/>
          </p:cNvCxnSpPr>
          <p:nvPr userDrawn="1"/>
        </p:nvCxnSpPr>
        <p:spPr>
          <a:xfrm>
            <a:off x="11535594" y="205459"/>
            <a:ext cx="0" cy="182564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91D8724-FA44-1022-EADF-69EF28DF40D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35717" y="1033463"/>
            <a:ext cx="6096000" cy="58245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72270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1D3E5B0-A9BA-83AA-25DD-34D2A4097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44290"/>
            <a:ext cx="10515600" cy="4224024"/>
          </a:xfrm>
          <a:prstGeom prst="rect">
            <a:avLst/>
          </a:prstGeom>
        </p:spPr>
        <p:txBody>
          <a:bodyPr/>
          <a:lstStyle>
            <a:lvl2pPr>
              <a:defRPr sz="2200"/>
            </a:lvl2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7752C024-8739-4128-6469-C8CA59C1356A}"/>
              </a:ext>
            </a:extLst>
          </p:cNvPr>
          <p:cNvCxnSpPr/>
          <p:nvPr userDrawn="1"/>
        </p:nvCxnSpPr>
        <p:spPr>
          <a:xfrm flipH="1">
            <a:off x="0" y="592247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Pladsholder til slidenummer 5">
            <a:extLst>
              <a:ext uri="{FF2B5EF4-FFF2-40B4-BE49-F238E27FC236}">
                <a16:creationId xmlns:a16="http://schemas.microsoft.com/office/drawing/2014/main" id="{C77D63FB-B942-51FE-E9D9-AECAB751E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0109" y="166438"/>
            <a:ext cx="44936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7F9B5563-22A4-2C49-971F-DF74FD805A9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8E2A558A-191A-B879-4272-E08D6F7DFEFE}"/>
              </a:ext>
            </a:extLst>
          </p:cNvPr>
          <p:cNvSpPr txBox="1"/>
          <p:nvPr userDrawn="1"/>
        </p:nvSpPr>
        <p:spPr>
          <a:xfrm>
            <a:off x="10108659" y="162372"/>
            <a:ext cx="13759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000" dirty="0">
                <a:solidFill>
                  <a:schemeClr val="tx1"/>
                </a:solidFill>
                <a:latin typeface="Trebuchet MS" panose="020B0703020202090204" pitchFamily="34" charset="0"/>
              </a:rPr>
              <a:t>Danske Gymnasier</a:t>
            </a:r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D2605A54-86CD-F19D-9D49-BF462D44F6EB}"/>
              </a:ext>
            </a:extLst>
          </p:cNvPr>
          <p:cNvCxnSpPr>
            <a:cxnSpLocks/>
          </p:cNvCxnSpPr>
          <p:nvPr userDrawn="1"/>
        </p:nvCxnSpPr>
        <p:spPr>
          <a:xfrm>
            <a:off x="11535594" y="205459"/>
            <a:ext cx="0" cy="18256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itel 1">
            <a:extLst>
              <a:ext uri="{FF2B5EF4-FFF2-40B4-BE49-F238E27FC236}">
                <a16:creationId xmlns:a16="http://schemas.microsoft.com/office/drawing/2014/main" id="{252BF731-B1BB-1A2A-90F0-0D81FAD72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189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29882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3396D7-A1CF-F28A-C8E2-F725359653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da-DK" dirty="0"/>
              <a:t>Overskrift 1 linje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5FA549C-0710-5F69-5DBA-413FB1E422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0" i="1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Underoverskrift</a:t>
            </a:r>
          </a:p>
        </p:txBody>
      </p:sp>
      <p:pic>
        <p:nvPicPr>
          <p:cNvPr id="9" name="Billede 8" descr="Et billede, der indeholder tøj, person, Ansigt, menneske&#10;&#10;Automatisk genereret beskrivelse">
            <a:extLst>
              <a:ext uri="{FF2B5EF4-FFF2-40B4-BE49-F238E27FC236}">
                <a16:creationId xmlns:a16="http://schemas.microsoft.com/office/drawing/2014/main" id="{5FDD728C-934C-8752-889E-33472DCD7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873" y="498363"/>
            <a:ext cx="11242438" cy="5861273"/>
          </a:xfrm>
          <a:prstGeom prst="rect">
            <a:avLst/>
          </a:prstGeo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62DCBABF-58EC-9799-31FC-B661F68E5BA7}"/>
              </a:ext>
            </a:extLst>
          </p:cNvPr>
          <p:cNvSpPr/>
          <p:nvPr userDrawn="1"/>
        </p:nvSpPr>
        <p:spPr>
          <a:xfrm>
            <a:off x="0" y="-1"/>
            <a:ext cx="4986665" cy="5257801"/>
          </a:xfrm>
          <a:prstGeom prst="rect">
            <a:avLst/>
          </a:prstGeom>
          <a:solidFill>
            <a:srgbClr val="F7EB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C534EDD-4A7D-4015-0B6A-BC26C156327B}"/>
              </a:ext>
            </a:extLst>
          </p:cNvPr>
          <p:cNvSpPr/>
          <p:nvPr userDrawn="1"/>
        </p:nvSpPr>
        <p:spPr>
          <a:xfrm>
            <a:off x="8676167" y="5592726"/>
            <a:ext cx="3515833" cy="12652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n>
                <a:noFill/>
              </a:ln>
            </a:endParaRPr>
          </a:p>
        </p:txBody>
      </p:sp>
      <p:pic>
        <p:nvPicPr>
          <p:cNvPr id="6" name="Billede 5" descr="Et billede, der indeholder Font/skrifttype, tekst, Grafik, logo&#10;&#10;Automatisk genereret beskrivelse">
            <a:extLst>
              <a:ext uri="{FF2B5EF4-FFF2-40B4-BE49-F238E27FC236}">
                <a16:creationId xmlns:a16="http://schemas.microsoft.com/office/drawing/2014/main" id="{1E3322B3-BFF6-2368-9E4C-D504CDBA79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463" y="5840867"/>
            <a:ext cx="2425048" cy="793056"/>
          </a:xfrm>
          <a:prstGeom prst="rect">
            <a:avLst/>
          </a:prstGeom>
        </p:spPr>
      </p:pic>
      <p:sp>
        <p:nvSpPr>
          <p:cNvPr id="4" name="Pladsholder til indhold 4">
            <a:extLst>
              <a:ext uri="{FF2B5EF4-FFF2-40B4-BE49-F238E27FC236}">
                <a16:creationId xmlns:a16="http://schemas.microsoft.com/office/drawing/2014/main" id="{66B7C3E7-F48C-92FA-546E-95525445279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7322" y="887832"/>
            <a:ext cx="4094163" cy="18832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Overskrift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Overskrift</a:t>
            </a:r>
          </a:p>
        </p:txBody>
      </p:sp>
      <p:sp>
        <p:nvSpPr>
          <p:cNvPr id="5" name="Pladsholder til indhold 7">
            <a:extLst>
              <a:ext uri="{FF2B5EF4-FFF2-40B4-BE49-F238E27FC236}">
                <a16:creationId xmlns:a16="http://schemas.microsoft.com/office/drawing/2014/main" id="{439E73CB-23E2-F74A-9DB8-F5AFEE9EABF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063" y="3103563"/>
            <a:ext cx="4094162" cy="641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i="1"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Evt. oplægsholder eller afsender</a:t>
            </a:r>
          </a:p>
        </p:txBody>
      </p:sp>
    </p:spTree>
    <p:extLst>
      <p:ext uri="{BB962C8B-B14F-4D97-AF65-F5344CB8AC3E}">
        <p14:creationId xmlns:p14="http://schemas.microsoft.com/office/powerpoint/2010/main" val="38369622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E7B6DB9-FD24-54F8-06D7-13E5CE454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5127" y="2344290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200"/>
            </a:lvl2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FACA4B8-84F9-C2BD-BAAD-BDB6CD5F3C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9127" y="2344290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200"/>
            </a:lvl2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4FEBB639-E5D5-E6B8-20F4-7BF7C957F987}"/>
              </a:ext>
            </a:extLst>
          </p:cNvPr>
          <p:cNvCxnSpPr/>
          <p:nvPr userDrawn="1"/>
        </p:nvCxnSpPr>
        <p:spPr>
          <a:xfrm flipH="1">
            <a:off x="0" y="592247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kstfelt 9">
            <a:extLst>
              <a:ext uri="{FF2B5EF4-FFF2-40B4-BE49-F238E27FC236}">
                <a16:creationId xmlns:a16="http://schemas.microsoft.com/office/drawing/2014/main" id="{37AD1824-23D3-D916-E7D6-2EB838D20915}"/>
              </a:ext>
            </a:extLst>
          </p:cNvPr>
          <p:cNvSpPr txBox="1"/>
          <p:nvPr userDrawn="1"/>
        </p:nvSpPr>
        <p:spPr>
          <a:xfrm>
            <a:off x="10108659" y="162372"/>
            <a:ext cx="13759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000" dirty="0">
                <a:solidFill>
                  <a:schemeClr val="tx1"/>
                </a:solidFill>
                <a:latin typeface="Trebuchet MS" panose="020B0703020202090204" pitchFamily="34" charset="0"/>
              </a:rPr>
              <a:t>Danske Gymnasier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8BF74CE6-CCDC-ED93-FDF5-457285C68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189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3D9D43D6-67A8-9565-4CDA-FB8A365F42AB}"/>
              </a:ext>
            </a:extLst>
          </p:cNvPr>
          <p:cNvCxnSpPr>
            <a:cxnSpLocks/>
          </p:cNvCxnSpPr>
          <p:nvPr userDrawn="1"/>
        </p:nvCxnSpPr>
        <p:spPr>
          <a:xfrm>
            <a:off x="11535594" y="205459"/>
            <a:ext cx="0" cy="18256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Pladsholder til slidenummer 5">
            <a:extLst>
              <a:ext uri="{FF2B5EF4-FFF2-40B4-BE49-F238E27FC236}">
                <a16:creationId xmlns:a16="http://schemas.microsoft.com/office/drawing/2014/main" id="{E4825EAA-5945-A02B-2895-3FDFF49DD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0109" y="166438"/>
            <a:ext cx="44936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7F9B5563-22A4-2C49-971F-DF74FD805A99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999690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BBEB9923-65EB-C8B7-0CCE-CAD6A98C992B}"/>
              </a:ext>
            </a:extLst>
          </p:cNvPr>
          <p:cNvCxnSpPr/>
          <p:nvPr userDrawn="1"/>
        </p:nvCxnSpPr>
        <p:spPr>
          <a:xfrm flipH="1">
            <a:off x="0" y="592247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kstfelt 7">
            <a:extLst>
              <a:ext uri="{FF2B5EF4-FFF2-40B4-BE49-F238E27FC236}">
                <a16:creationId xmlns:a16="http://schemas.microsoft.com/office/drawing/2014/main" id="{63D34FF6-001D-E8B2-E29B-7D1CF02EFDAC}"/>
              </a:ext>
            </a:extLst>
          </p:cNvPr>
          <p:cNvSpPr txBox="1"/>
          <p:nvPr userDrawn="1"/>
        </p:nvSpPr>
        <p:spPr>
          <a:xfrm>
            <a:off x="10108659" y="162372"/>
            <a:ext cx="13759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000" dirty="0">
                <a:solidFill>
                  <a:schemeClr val="tx1"/>
                </a:solidFill>
                <a:latin typeface="Trebuchet MS" panose="020B0703020202090204" pitchFamily="34" charset="0"/>
              </a:rPr>
              <a:t>Danske Gymnasier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4F1D830-AEA4-F658-A04D-A54813F21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189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E01A737F-515F-7018-9755-1E48E5713AE6}"/>
              </a:ext>
            </a:extLst>
          </p:cNvPr>
          <p:cNvCxnSpPr>
            <a:cxnSpLocks/>
          </p:cNvCxnSpPr>
          <p:nvPr userDrawn="1"/>
        </p:nvCxnSpPr>
        <p:spPr>
          <a:xfrm>
            <a:off x="11535594" y="205459"/>
            <a:ext cx="0" cy="18256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Pladsholder til slidenummer 5">
            <a:extLst>
              <a:ext uri="{FF2B5EF4-FFF2-40B4-BE49-F238E27FC236}">
                <a16:creationId xmlns:a16="http://schemas.microsoft.com/office/drawing/2014/main" id="{5A9B4FDA-2ED3-7027-3046-02729E4A2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0109" y="166438"/>
            <a:ext cx="44936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7F9B5563-22A4-2C49-971F-DF74FD805A99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51883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B81125-0151-A1F8-7529-4422ACB8A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44562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BD92C5BD-CF3B-FC1C-DDD6-9450BA165D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536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B045B5E-6E5E-3609-FDCF-63035F5D0E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80144"/>
            <a:ext cx="3932237" cy="3576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C940A041-4887-1781-67DD-7B22AD27D4EA}"/>
              </a:ext>
            </a:extLst>
          </p:cNvPr>
          <p:cNvCxnSpPr>
            <a:cxnSpLocks/>
          </p:cNvCxnSpPr>
          <p:nvPr userDrawn="1"/>
        </p:nvCxnSpPr>
        <p:spPr>
          <a:xfrm>
            <a:off x="11535594" y="205459"/>
            <a:ext cx="0" cy="18256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7C559C5E-73FF-85B2-FBB3-2D3EA1A5C785}"/>
              </a:ext>
            </a:extLst>
          </p:cNvPr>
          <p:cNvCxnSpPr/>
          <p:nvPr userDrawn="1"/>
        </p:nvCxnSpPr>
        <p:spPr>
          <a:xfrm flipH="1">
            <a:off x="0" y="592247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kstfelt 10">
            <a:extLst>
              <a:ext uri="{FF2B5EF4-FFF2-40B4-BE49-F238E27FC236}">
                <a16:creationId xmlns:a16="http://schemas.microsoft.com/office/drawing/2014/main" id="{826F7113-6E90-371C-7E37-8CB76BF7A695}"/>
              </a:ext>
            </a:extLst>
          </p:cNvPr>
          <p:cNvSpPr txBox="1"/>
          <p:nvPr userDrawn="1"/>
        </p:nvSpPr>
        <p:spPr>
          <a:xfrm>
            <a:off x="10108659" y="162372"/>
            <a:ext cx="13759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000" dirty="0">
                <a:solidFill>
                  <a:schemeClr val="tx1"/>
                </a:solidFill>
                <a:latin typeface="Trebuchet MS" panose="020B0703020202090204" pitchFamily="34" charset="0"/>
              </a:rPr>
              <a:t>Danske Gymnasier</a:t>
            </a:r>
          </a:p>
        </p:txBody>
      </p:sp>
      <p:sp>
        <p:nvSpPr>
          <p:cNvPr id="12" name="Pladsholder til slidenummer 5">
            <a:extLst>
              <a:ext uri="{FF2B5EF4-FFF2-40B4-BE49-F238E27FC236}">
                <a16:creationId xmlns:a16="http://schemas.microsoft.com/office/drawing/2014/main" id="{7143FE41-973E-25D8-B4BB-733DF558F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0109" y="166438"/>
            <a:ext cx="44936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7F9B5563-22A4-2C49-971F-DF74FD805A99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45677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31BDD5B5-109B-F1FE-0730-7A1525D48CBD}"/>
              </a:ext>
            </a:extLst>
          </p:cNvPr>
          <p:cNvCxnSpPr/>
          <p:nvPr userDrawn="1"/>
        </p:nvCxnSpPr>
        <p:spPr>
          <a:xfrm flipH="1">
            <a:off x="0" y="592247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E6D9650-B4EB-9898-7C81-A9C859216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0109" y="166438"/>
            <a:ext cx="44936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7F9B5563-22A4-2C49-971F-DF74FD805A9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9CE64ACE-E7FD-155C-AE28-A9B16DC09BBC}"/>
              </a:ext>
            </a:extLst>
          </p:cNvPr>
          <p:cNvSpPr txBox="1"/>
          <p:nvPr userDrawn="1"/>
        </p:nvSpPr>
        <p:spPr>
          <a:xfrm>
            <a:off x="10108659" y="162372"/>
            <a:ext cx="13759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703020202090204" pitchFamily="34" charset="0"/>
              </a:rPr>
              <a:t>Danske Gymnasier</a:t>
            </a:r>
          </a:p>
        </p:txBody>
      </p: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8655A162-DD14-FB12-CB9A-D9376574C459}"/>
              </a:ext>
            </a:extLst>
          </p:cNvPr>
          <p:cNvCxnSpPr>
            <a:cxnSpLocks/>
          </p:cNvCxnSpPr>
          <p:nvPr userDrawn="1"/>
        </p:nvCxnSpPr>
        <p:spPr>
          <a:xfrm>
            <a:off x="11535594" y="205459"/>
            <a:ext cx="0" cy="182564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85A19242-EC76-3DC6-C25A-B847E40CC48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020917050"/>
              </p:ext>
            </p:extLst>
          </p:nvPr>
        </p:nvGraphicFramePr>
        <p:xfrm>
          <a:off x="3636935" y="1956665"/>
          <a:ext cx="4918129" cy="2944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552700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el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31BDD5B5-109B-F1FE-0730-7A1525D48CBD}"/>
              </a:ext>
            </a:extLst>
          </p:cNvPr>
          <p:cNvCxnSpPr/>
          <p:nvPr userDrawn="1"/>
        </p:nvCxnSpPr>
        <p:spPr>
          <a:xfrm flipH="1">
            <a:off x="0" y="592247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E6D9650-B4EB-9898-7C81-A9C859216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0109" y="166438"/>
            <a:ext cx="44936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7F9B5563-22A4-2C49-971F-DF74FD805A9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9CE64ACE-E7FD-155C-AE28-A9B16DC09BBC}"/>
              </a:ext>
            </a:extLst>
          </p:cNvPr>
          <p:cNvSpPr txBox="1"/>
          <p:nvPr userDrawn="1"/>
        </p:nvSpPr>
        <p:spPr>
          <a:xfrm>
            <a:off x="10108659" y="162372"/>
            <a:ext cx="13759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703020202090204" pitchFamily="34" charset="0"/>
              </a:rPr>
              <a:t>Danske Gymnasier</a:t>
            </a:r>
          </a:p>
        </p:txBody>
      </p: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8655A162-DD14-FB12-CB9A-D9376574C459}"/>
              </a:ext>
            </a:extLst>
          </p:cNvPr>
          <p:cNvCxnSpPr>
            <a:cxnSpLocks/>
          </p:cNvCxnSpPr>
          <p:nvPr userDrawn="1"/>
        </p:nvCxnSpPr>
        <p:spPr>
          <a:xfrm>
            <a:off x="11535594" y="205459"/>
            <a:ext cx="0" cy="182564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85A19242-EC76-3DC6-C25A-B847E40CC48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713473820"/>
              </p:ext>
            </p:extLst>
          </p:nvPr>
        </p:nvGraphicFramePr>
        <p:xfrm>
          <a:off x="3636935" y="1956665"/>
          <a:ext cx="4918129" cy="2944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565984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el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31BDD5B5-109B-F1FE-0730-7A1525D48CBD}"/>
              </a:ext>
            </a:extLst>
          </p:cNvPr>
          <p:cNvCxnSpPr/>
          <p:nvPr userDrawn="1"/>
        </p:nvCxnSpPr>
        <p:spPr>
          <a:xfrm flipH="1">
            <a:off x="0" y="592247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E6D9650-B4EB-9898-7C81-A9C859216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0109" y="166438"/>
            <a:ext cx="44936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7F9B5563-22A4-2C49-971F-DF74FD805A9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9CE64ACE-E7FD-155C-AE28-A9B16DC09BBC}"/>
              </a:ext>
            </a:extLst>
          </p:cNvPr>
          <p:cNvSpPr txBox="1"/>
          <p:nvPr userDrawn="1"/>
        </p:nvSpPr>
        <p:spPr>
          <a:xfrm>
            <a:off x="10108659" y="162372"/>
            <a:ext cx="13759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703020202090204" pitchFamily="34" charset="0"/>
              </a:rPr>
              <a:t>Danske Gymnasier</a:t>
            </a:r>
          </a:p>
        </p:txBody>
      </p: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8655A162-DD14-FB12-CB9A-D9376574C459}"/>
              </a:ext>
            </a:extLst>
          </p:cNvPr>
          <p:cNvCxnSpPr>
            <a:cxnSpLocks/>
          </p:cNvCxnSpPr>
          <p:nvPr userDrawn="1"/>
        </p:nvCxnSpPr>
        <p:spPr>
          <a:xfrm>
            <a:off x="11535594" y="205459"/>
            <a:ext cx="0" cy="182564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85A19242-EC76-3DC6-C25A-B847E40CC48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004429342"/>
              </p:ext>
            </p:extLst>
          </p:nvPr>
        </p:nvGraphicFramePr>
        <p:xfrm>
          <a:off x="3636935" y="1956665"/>
          <a:ext cx="4918129" cy="2944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923843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el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31BDD5B5-109B-F1FE-0730-7A1525D48CBD}"/>
              </a:ext>
            </a:extLst>
          </p:cNvPr>
          <p:cNvCxnSpPr/>
          <p:nvPr userDrawn="1"/>
        </p:nvCxnSpPr>
        <p:spPr>
          <a:xfrm flipH="1">
            <a:off x="0" y="592247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E6D9650-B4EB-9898-7C81-A9C859216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0109" y="166438"/>
            <a:ext cx="44936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7F9B5563-22A4-2C49-971F-DF74FD805A9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9CE64ACE-E7FD-155C-AE28-A9B16DC09BBC}"/>
              </a:ext>
            </a:extLst>
          </p:cNvPr>
          <p:cNvSpPr txBox="1"/>
          <p:nvPr userDrawn="1"/>
        </p:nvSpPr>
        <p:spPr>
          <a:xfrm>
            <a:off x="10108659" y="162372"/>
            <a:ext cx="13759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703020202090204" pitchFamily="34" charset="0"/>
              </a:rPr>
              <a:t>Danske Gymnasier</a:t>
            </a:r>
          </a:p>
        </p:txBody>
      </p: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8655A162-DD14-FB12-CB9A-D9376574C459}"/>
              </a:ext>
            </a:extLst>
          </p:cNvPr>
          <p:cNvCxnSpPr>
            <a:cxnSpLocks/>
          </p:cNvCxnSpPr>
          <p:nvPr userDrawn="1"/>
        </p:nvCxnSpPr>
        <p:spPr>
          <a:xfrm>
            <a:off x="11535594" y="205459"/>
            <a:ext cx="0" cy="182564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85A19242-EC76-3DC6-C25A-B847E40CC48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759066312"/>
              </p:ext>
            </p:extLst>
          </p:nvPr>
        </p:nvGraphicFramePr>
        <p:xfrm>
          <a:off x="3636935" y="1956665"/>
          <a:ext cx="4918129" cy="2944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815417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31BDD5B5-109B-F1FE-0730-7A1525D48CBD}"/>
              </a:ext>
            </a:extLst>
          </p:cNvPr>
          <p:cNvCxnSpPr/>
          <p:nvPr userDrawn="1"/>
        </p:nvCxnSpPr>
        <p:spPr>
          <a:xfrm flipH="1">
            <a:off x="0" y="592247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E6D9650-B4EB-9898-7C81-A9C859216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0109" y="166438"/>
            <a:ext cx="44936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7F9B5563-22A4-2C49-971F-DF74FD805A9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9CE64ACE-E7FD-155C-AE28-A9B16DC09BBC}"/>
              </a:ext>
            </a:extLst>
          </p:cNvPr>
          <p:cNvSpPr txBox="1"/>
          <p:nvPr userDrawn="1"/>
        </p:nvSpPr>
        <p:spPr>
          <a:xfrm>
            <a:off x="10108659" y="162372"/>
            <a:ext cx="13759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703020202090204" pitchFamily="34" charset="0"/>
              </a:rPr>
              <a:t>Danske Gymnasier</a:t>
            </a:r>
          </a:p>
        </p:txBody>
      </p: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8655A162-DD14-FB12-CB9A-D9376574C459}"/>
              </a:ext>
            </a:extLst>
          </p:cNvPr>
          <p:cNvCxnSpPr>
            <a:cxnSpLocks/>
          </p:cNvCxnSpPr>
          <p:nvPr userDrawn="1"/>
        </p:nvCxnSpPr>
        <p:spPr>
          <a:xfrm>
            <a:off x="11535594" y="205459"/>
            <a:ext cx="0" cy="182564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4827794-BC35-25F7-B30C-BD33DB3992C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818928642"/>
              </p:ext>
            </p:extLst>
          </p:nvPr>
        </p:nvGraphicFramePr>
        <p:xfrm>
          <a:off x="1395386" y="1610315"/>
          <a:ext cx="5029689" cy="3700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24CD72C9-A55E-7C1D-B8C6-BCAE879335D5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250180763"/>
              </p:ext>
            </p:extLst>
          </p:nvPr>
        </p:nvGraphicFramePr>
        <p:xfrm>
          <a:off x="6276762" y="1547339"/>
          <a:ext cx="4519851" cy="3763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873560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el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31BDD5B5-109B-F1FE-0730-7A1525D48CBD}"/>
              </a:ext>
            </a:extLst>
          </p:cNvPr>
          <p:cNvCxnSpPr/>
          <p:nvPr userDrawn="1"/>
        </p:nvCxnSpPr>
        <p:spPr>
          <a:xfrm flipH="1">
            <a:off x="0" y="592247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E6D9650-B4EB-9898-7C81-A9C859216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0109" y="166438"/>
            <a:ext cx="44936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7F9B5563-22A4-2C49-971F-DF74FD805A9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9CE64ACE-E7FD-155C-AE28-A9B16DC09BBC}"/>
              </a:ext>
            </a:extLst>
          </p:cNvPr>
          <p:cNvSpPr txBox="1"/>
          <p:nvPr userDrawn="1"/>
        </p:nvSpPr>
        <p:spPr>
          <a:xfrm>
            <a:off x="10108659" y="162372"/>
            <a:ext cx="13759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703020202090204" pitchFamily="34" charset="0"/>
              </a:rPr>
              <a:t>Danske Gymnasier</a:t>
            </a:r>
          </a:p>
        </p:txBody>
      </p: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8655A162-DD14-FB12-CB9A-D9376574C459}"/>
              </a:ext>
            </a:extLst>
          </p:cNvPr>
          <p:cNvCxnSpPr>
            <a:cxnSpLocks/>
          </p:cNvCxnSpPr>
          <p:nvPr userDrawn="1"/>
        </p:nvCxnSpPr>
        <p:spPr>
          <a:xfrm>
            <a:off x="11535594" y="205459"/>
            <a:ext cx="0" cy="182564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4827794-BC35-25F7-B30C-BD33DB3992C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981357473"/>
              </p:ext>
            </p:extLst>
          </p:nvPr>
        </p:nvGraphicFramePr>
        <p:xfrm>
          <a:off x="1395386" y="1610315"/>
          <a:ext cx="5029689" cy="3700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24CD72C9-A55E-7C1D-B8C6-BCAE879335D5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40339201"/>
              </p:ext>
            </p:extLst>
          </p:nvPr>
        </p:nvGraphicFramePr>
        <p:xfrm>
          <a:off x="6276762" y="1547339"/>
          <a:ext cx="4519851" cy="3763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003237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el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31BDD5B5-109B-F1FE-0730-7A1525D48CBD}"/>
              </a:ext>
            </a:extLst>
          </p:cNvPr>
          <p:cNvCxnSpPr/>
          <p:nvPr userDrawn="1"/>
        </p:nvCxnSpPr>
        <p:spPr>
          <a:xfrm flipH="1">
            <a:off x="0" y="592247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E6D9650-B4EB-9898-7C81-A9C859216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0109" y="166438"/>
            <a:ext cx="44936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7F9B5563-22A4-2C49-971F-DF74FD805A9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9CE64ACE-E7FD-155C-AE28-A9B16DC09BBC}"/>
              </a:ext>
            </a:extLst>
          </p:cNvPr>
          <p:cNvSpPr txBox="1"/>
          <p:nvPr userDrawn="1"/>
        </p:nvSpPr>
        <p:spPr>
          <a:xfrm>
            <a:off x="10108659" y="162372"/>
            <a:ext cx="13759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703020202090204" pitchFamily="34" charset="0"/>
              </a:rPr>
              <a:t>Danske Gymnasier</a:t>
            </a:r>
          </a:p>
        </p:txBody>
      </p: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8655A162-DD14-FB12-CB9A-D9376574C459}"/>
              </a:ext>
            </a:extLst>
          </p:cNvPr>
          <p:cNvCxnSpPr>
            <a:cxnSpLocks/>
          </p:cNvCxnSpPr>
          <p:nvPr userDrawn="1"/>
        </p:nvCxnSpPr>
        <p:spPr>
          <a:xfrm>
            <a:off x="11535594" y="205459"/>
            <a:ext cx="0" cy="182564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4827794-BC35-25F7-B30C-BD33DB3992C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314771053"/>
              </p:ext>
            </p:extLst>
          </p:nvPr>
        </p:nvGraphicFramePr>
        <p:xfrm>
          <a:off x="1395386" y="1610315"/>
          <a:ext cx="5029689" cy="3700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24CD72C9-A55E-7C1D-B8C6-BCAE879335D5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133539077"/>
              </p:ext>
            </p:extLst>
          </p:nvPr>
        </p:nvGraphicFramePr>
        <p:xfrm>
          <a:off x="6276762" y="1547339"/>
          <a:ext cx="4519851" cy="3763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kstfelt 1">
            <a:extLst>
              <a:ext uri="{FF2B5EF4-FFF2-40B4-BE49-F238E27FC236}">
                <a16:creationId xmlns:a16="http://schemas.microsoft.com/office/drawing/2014/main" id="{5EB0B7E9-15B1-B038-5E57-B377C277BD20}"/>
              </a:ext>
            </a:extLst>
          </p:cNvPr>
          <p:cNvSpPr txBox="1"/>
          <p:nvPr userDrawn="1"/>
        </p:nvSpPr>
        <p:spPr>
          <a:xfrm>
            <a:off x="1135380" y="841885"/>
            <a:ext cx="9188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 dirty="0"/>
              <a:t>Hvis vi skal bruge nuancer af rød, så skal det største element altid være 100% rød. Derudover skal vi definere</a:t>
            </a:r>
          </a:p>
          <a:p>
            <a:r>
              <a:rPr lang="da-DK" sz="1600" dirty="0"/>
              <a:t>f.eks. tre supplerende røde farver (så der ikke kommer for mange nuancer) som vist herunder:</a:t>
            </a:r>
          </a:p>
        </p:txBody>
      </p:sp>
    </p:spTree>
    <p:extLst>
      <p:ext uri="{BB962C8B-B14F-4D97-AF65-F5344CB8AC3E}">
        <p14:creationId xmlns:p14="http://schemas.microsoft.com/office/powerpoint/2010/main" val="3941383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6">
            <a:extLst>
              <a:ext uri="{FF2B5EF4-FFF2-40B4-BE49-F238E27FC236}">
                <a16:creationId xmlns:a16="http://schemas.microsoft.com/office/drawing/2014/main" id="{2BB2A9EC-DF5C-05E1-2E9A-717D2C9C825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2439" y="498475"/>
            <a:ext cx="11242438" cy="58426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2DCBABF-58EC-9799-31FC-B661F68E5BA7}"/>
              </a:ext>
            </a:extLst>
          </p:cNvPr>
          <p:cNvSpPr/>
          <p:nvPr userDrawn="1"/>
        </p:nvSpPr>
        <p:spPr>
          <a:xfrm>
            <a:off x="0" y="-1"/>
            <a:ext cx="4986665" cy="52578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5FA549C-0710-5F69-5DBA-413FB1E422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0" i="1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Underoverskrift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C534EDD-4A7D-4015-0B6A-BC26C156327B}"/>
              </a:ext>
            </a:extLst>
          </p:cNvPr>
          <p:cNvSpPr/>
          <p:nvPr userDrawn="1"/>
        </p:nvSpPr>
        <p:spPr>
          <a:xfrm>
            <a:off x="8676167" y="5592726"/>
            <a:ext cx="3515833" cy="1265274"/>
          </a:xfrm>
          <a:prstGeom prst="rect">
            <a:avLst/>
          </a:prstGeom>
          <a:solidFill>
            <a:srgbClr val="F7EB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n>
                <a:noFill/>
              </a:ln>
            </a:endParaRPr>
          </a:p>
        </p:txBody>
      </p:sp>
      <p:pic>
        <p:nvPicPr>
          <p:cNvPr id="6" name="Billede 5" descr="Et billede, der indeholder Font/skrifttype, tekst, Grafik, logo&#10;&#10;Automatisk genereret beskrivelse">
            <a:extLst>
              <a:ext uri="{FF2B5EF4-FFF2-40B4-BE49-F238E27FC236}">
                <a16:creationId xmlns:a16="http://schemas.microsoft.com/office/drawing/2014/main" id="{1E3322B3-BFF6-2368-9E4C-D504CDBA79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463" y="5840867"/>
            <a:ext cx="2425048" cy="793056"/>
          </a:xfrm>
          <a:prstGeom prst="rect">
            <a:avLst/>
          </a:prstGeom>
        </p:spPr>
      </p:pic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3190662-707B-E26E-8296-7FC615B0787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7322" y="887832"/>
            <a:ext cx="4094163" cy="18832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Overskrift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Overskrift</a:t>
            </a:r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0BD8C5F5-E3B9-8B20-DE93-6E1219013D2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063" y="3103563"/>
            <a:ext cx="4094162" cy="641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i="1"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Evt. oplægsholder eller afsender</a:t>
            </a:r>
          </a:p>
        </p:txBody>
      </p:sp>
    </p:spTree>
    <p:extLst>
      <p:ext uri="{BB962C8B-B14F-4D97-AF65-F5344CB8AC3E}">
        <p14:creationId xmlns:p14="http://schemas.microsoft.com/office/powerpoint/2010/main" val="22075001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31BDD5B5-109B-F1FE-0730-7A1525D48CBD}"/>
              </a:ext>
            </a:extLst>
          </p:cNvPr>
          <p:cNvCxnSpPr/>
          <p:nvPr userDrawn="1"/>
        </p:nvCxnSpPr>
        <p:spPr>
          <a:xfrm flipH="1">
            <a:off x="0" y="592247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E6D9650-B4EB-9898-7C81-A9C859216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0109" y="166438"/>
            <a:ext cx="44936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7F9B5563-22A4-2C49-971F-DF74FD805A9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9CE64ACE-E7FD-155C-AE28-A9B16DC09BBC}"/>
              </a:ext>
            </a:extLst>
          </p:cNvPr>
          <p:cNvSpPr txBox="1"/>
          <p:nvPr userDrawn="1"/>
        </p:nvSpPr>
        <p:spPr>
          <a:xfrm>
            <a:off x="10108659" y="162372"/>
            <a:ext cx="13759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703020202090204" pitchFamily="34" charset="0"/>
              </a:rPr>
              <a:t>Danske Gymnasier</a:t>
            </a:r>
          </a:p>
        </p:txBody>
      </p: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8655A162-DD14-FB12-CB9A-D9376574C459}"/>
              </a:ext>
            </a:extLst>
          </p:cNvPr>
          <p:cNvCxnSpPr>
            <a:cxnSpLocks/>
          </p:cNvCxnSpPr>
          <p:nvPr userDrawn="1"/>
        </p:nvCxnSpPr>
        <p:spPr>
          <a:xfrm>
            <a:off x="11535594" y="205459"/>
            <a:ext cx="0" cy="182564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548793B-1145-33B2-0701-B9FEA42AFF7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259686960"/>
              </p:ext>
            </p:extLst>
          </p:nvPr>
        </p:nvGraphicFramePr>
        <p:xfrm>
          <a:off x="1003097" y="1880173"/>
          <a:ext cx="4712578" cy="3097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0FB18F53-600C-DC05-2242-E229E5AAED6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344775673"/>
              </p:ext>
            </p:extLst>
          </p:nvPr>
        </p:nvGraphicFramePr>
        <p:xfrm>
          <a:off x="6517206" y="1880172"/>
          <a:ext cx="4712578" cy="3097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18780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3396D7-A1CF-F28A-C8E2-F725359653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da-DK" dirty="0"/>
              <a:t>Overskrift 1 linje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5FA549C-0710-5F69-5DBA-413FB1E422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0" i="1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Underoverskrift</a:t>
            </a:r>
          </a:p>
        </p:txBody>
      </p:sp>
      <p:pic>
        <p:nvPicPr>
          <p:cNvPr id="9" name="Billede 8" descr="Et billede, der indeholder tøj, person, Ansigt, menneske&#10;&#10;Automatisk genereret beskrivelse">
            <a:extLst>
              <a:ext uri="{FF2B5EF4-FFF2-40B4-BE49-F238E27FC236}">
                <a16:creationId xmlns:a16="http://schemas.microsoft.com/office/drawing/2014/main" id="{5FDD728C-934C-8752-889E-33472DCD7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873" y="498363"/>
            <a:ext cx="11242438" cy="5861273"/>
          </a:xfrm>
          <a:prstGeom prst="rect">
            <a:avLst/>
          </a:prstGeo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62DCBABF-58EC-9799-31FC-B661F68E5BA7}"/>
              </a:ext>
            </a:extLst>
          </p:cNvPr>
          <p:cNvSpPr/>
          <p:nvPr userDrawn="1"/>
        </p:nvSpPr>
        <p:spPr>
          <a:xfrm>
            <a:off x="0" y="-1"/>
            <a:ext cx="4986665" cy="5257801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C534EDD-4A7D-4015-0B6A-BC26C156327B}"/>
              </a:ext>
            </a:extLst>
          </p:cNvPr>
          <p:cNvSpPr/>
          <p:nvPr userDrawn="1"/>
        </p:nvSpPr>
        <p:spPr>
          <a:xfrm>
            <a:off x="8676167" y="5592726"/>
            <a:ext cx="3515833" cy="1265274"/>
          </a:xfrm>
          <a:prstGeom prst="rect">
            <a:avLst/>
          </a:prstGeom>
          <a:solidFill>
            <a:srgbClr val="F7EB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n>
                <a:noFill/>
              </a:ln>
            </a:endParaRPr>
          </a:p>
        </p:txBody>
      </p:sp>
      <p:pic>
        <p:nvPicPr>
          <p:cNvPr id="4" name="Billede 3" descr="Et billede, der indeholder Font/skrifttype, tekst, Grafik, logo&#10;&#10;Automatisk genereret beskrivelse">
            <a:extLst>
              <a:ext uri="{FF2B5EF4-FFF2-40B4-BE49-F238E27FC236}">
                <a16:creationId xmlns:a16="http://schemas.microsoft.com/office/drawing/2014/main" id="{E805861F-CD49-91A8-5502-2F2D8EF302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463" y="5840867"/>
            <a:ext cx="2425048" cy="793056"/>
          </a:xfrm>
          <a:prstGeom prst="rect">
            <a:avLst/>
          </a:prstGeom>
        </p:spPr>
      </p:pic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A224B38F-67FE-5EF7-20BC-BD85469933A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7322" y="887832"/>
            <a:ext cx="4094163" cy="18832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Overskrift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Overskrift</a:t>
            </a:r>
          </a:p>
        </p:txBody>
      </p:sp>
      <p:sp>
        <p:nvSpPr>
          <p:cNvPr id="6" name="Pladsholder til indhold 7">
            <a:extLst>
              <a:ext uri="{FF2B5EF4-FFF2-40B4-BE49-F238E27FC236}">
                <a16:creationId xmlns:a16="http://schemas.microsoft.com/office/drawing/2014/main" id="{E0E3378F-170A-0E9C-9DF7-EDCF4282214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063" y="3103563"/>
            <a:ext cx="4094162" cy="641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Evt. oplægsholder eller afsender</a:t>
            </a:r>
          </a:p>
        </p:txBody>
      </p:sp>
    </p:spTree>
    <p:extLst>
      <p:ext uri="{BB962C8B-B14F-4D97-AF65-F5344CB8AC3E}">
        <p14:creationId xmlns:p14="http://schemas.microsoft.com/office/powerpoint/2010/main" val="2979072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3396D7-A1CF-F28A-C8E2-F725359653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da-DK" dirty="0"/>
              <a:t>Overskrift 1 linje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5FA549C-0710-5F69-5DBA-413FB1E422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0" i="1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Underoverskrift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2DCBABF-58EC-9799-31FC-B661F68E5BA7}"/>
              </a:ext>
            </a:extLst>
          </p:cNvPr>
          <p:cNvSpPr/>
          <p:nvPr userDrawn="1"/>
        </p:nvSpPr>
        <p:spPr>
          <a:xfrm>
            <a:off x="0" y="-1"/>
            <a:ext cx="4986665" cy="52578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C534EDD-4A7D-4015-0B6A-BC26C156327B}"/>
              </a:ext>
            </a:extLst>
          </p:cNvPr>
          <p:cNvSpPr/>
          <p:nvPr userDrawn="1"/>
        </p:nvSpPr>
        <p:spPr>
          <a:xfrm>
            <a:off x="8676167" y="5592726"/>
            <a:ext cx="3515833" cy="1265274"/>
          </a:xfrm>
          <a:prstGeom prst="rect">
            <a:avLst/>
          </a:prstGeom>
          <a:solidFill>
            <a:srgbClr val="F7EB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n>
                <a:noFill/>
              </a:ln>
            </a:endParaRPr>
          </a:p>
        </p:txBody>
      </p:sp>
      <p:pic>
        <p:nvPicPr>
          <p:cNvPr id="6" name="Billede 5" descr="Et billede, der indeholder Font/skrifttype, tekst, Grafik, logo&#10;&#10;Automatisk genereret beskrivelse">
            <a:extLst>
              <a:ext uri="{FF2B5EF4-FFF2-40B4-BE49-F238E27FC236}">
                <a16:creationId xmlns:a16="http://schemas.microsoft.com/office/drawing/2014/main" id="{1E3322B3-BFF6-2368-9E4C-D504CDBA79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463" y="5840867"/>
            <a:ext cx="2425048" cy="793056"/>
          </a:xfrm>
          <a:prstGeom prst="rect">
            <a:avLst/>
          </a:prstGeom>
        </p:spPr>
      </p:pic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3190662-707B-E26E-8296-7FC615B0787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7322" y="887832"/>
            <a:ext cx="4094163" cy="18832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Overskrift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Overskrift</a:t>
            </a:r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0BD8C5F5-E3B9-8B20-DE93-6E1219013D2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063" y="3103563"/>
            <a:ext cx="4094162" cy="641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Evt. oplægsholder eller afsender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728ADCA1-0D56-9BDC-B3B3-3F34F8D63F6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2439" y="498475"/>
            <a:ext cx="11242438" cy="58426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215178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3396D7-A1CF-F28A-C8E2-F725359653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da-DK" dirty="0"/>
              <a:t>Overskrift 1 linje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5FA549C-0710-5F69-5DBA-413FB1E422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0" i="1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Underoverskrift</a:t>
            </a:r>
          </a:p>
        </p:txBody>
      </p:sp>
      <p:pic>
        <p:nvPicPr>
          <p:cNvPr id="9" name="Billede 8" descr="Et billede, der indeholder tøj, person, Ansigt, menneske&#10;&#10;Automatisk genereret beskrivelse">
            <a:extLst>
              <a:ext uri="{FF2B5EF4-FFF2-40B4-BE49-F238E27FC236}">
                <a16:creationId xmlns:a16="http://schemas.microsoft.com/office/drawing/2014/main" id="{5FDD728C-934C-8752-889E-33472DCD7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873" y="498363"/>
            <a:ext cx="11242438" cy="5861273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E6AD2490-536E-5FF2-7ED8-CF7E1451F5C9}"/>
              </a:ext>
            </a:extLst>
          </p:cNvPr>
          <p:cNvSpPr/>
          <p:nvPr userDrawn="1"/>
        </p:nvSpPr>
        <p:spPr>
          <a:xfrm>
            <a:off x="0" y="-1"/>
            <a:ext cx="4986665" cy="5257801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C534EDD-4A7D-4015-0B6A-BC26C156327B}"/>
              </a:ext>
            </a:extLst>
          </p:cNvPr>
          <p:cNvSpPr/>
          <p:nvPr userDrawn="1"/>
        </p:nvSpPr>
        <p:spPr>
          <a:xfrm>
            <a:off x="8676167" y="5592726"/>
            <a:ext cx="3515833" cy="1265274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n>
                <a:noFill/>
              </a:ln>
            </a:endParaRPr>
          </a:p>
        </p:txBody>
      </p:sp>
      <p:pic>
        <p:nvPicPr>
          <p:cNvPr id="6" name="Billede 5" descr="Et billede, der indeholder Font/skrifttype, tekst, Grafik, logo&#10;&#10;Automatisk genereret beskrivelse">
            <a:extLst>
              <a:ext uri="{FF2B5EF4-FFF2-40B4-BE49-F238E27FC236}">
                <a16:creationId xmlns:a16="http://schemas.microsoft.com/office/drawing/2014/main" id="{1E3322B3-BFF6-2368-9E4C-D504CDBA79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463" y="5840867"/>
            <a:ext cx="2425048" cy="793056"/>
          </a:xfrm>
          <a:prstGeom prst="rect">
            <a:avLst/>
          </a:prstGeom>
        </p:spPr>
      </p:pic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07D82BC1-D5ED-8B73-BE3E-C33B96CCB5C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7322" y="887832"/>
            <a:ext cx="4094163" cy="18832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Overskrift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Overskrift</a:t>
            </a:r>
          </a:p>
        </p:txBody>
      </p:sp>
      <p:sp>
        <p:nvSpPr>
          <p:cNvPr id="7" name="Pladsholder til indhold 7">
            <a:extLst>
              <a:ext uri="{FF2B5EF4-FFF2-40B4-BE49-F238E27FC236}">
                <a16:creationId xmlns:a16="http://schemas.microsoft.com/office/drawing/2014/main" id="{DEF8A279-DB60-FDA0-2A03-FD7CEC3137F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063" y="3103563"/>
            <a:ext cx="4094162" cy="641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Evt. oplægsholder eller afsender</a:t>
            </a:r>
          </a:p>
        </p:txBody>
      </p:sp>
    </p:spTree>
    <p:extLst>
      <p:ext uri="{BB962C8B-B14F-4D97-AF65-F5344CB8AC3E}">
        <p14:creationId xmlns:p14="http://schemas.microsoft.com/office/powerpoint/2010/main" val="3150660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3396D7-A1CF-F28A-C8E2-F725359653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da-DK" dirty="0"/>
              <a:t>Overskrift 1 linje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5FA549C-0710-5F69-5DBA-413FB1E422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0" i="1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Underoverskrift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2DCBABF-58EC-9799-31FC-B661F68E5BA7}"/>
              </a:ext>
            </a:extLst>
          </p:cNvPr>
          <p:cNvSpPr/>
          <p:nvPr userDrawn="1"/>
        </p:nvSpPr>
        <p:spPr>
          <a:xfrm>
            <a:off x="0" y="-1"/>
            <a:ext cx="4986665" cy="52578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3190662-707B-E26E-8296-7FC615B0787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7322" y="887832"/>
            <a:ext cx="4094163" cy="18832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Overskrift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Overskrift</a:t>
            </a:r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0BD8C5F5-E3B9-8B20-DE93-6E1219013D2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063" y="3103563"/>
            <a:ext cx="4094162" cy="641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Evt. oplægsholder eller afsender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728ADCA1-0D56-9BDC-B3B3-3F34F8D63F6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2439" y="498475"/>
            <a:ext cx="11242438" cy="58426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C3765D9B-9FA7-9F54-BCAC-3E59B839795A}"/>
              </a:ext>
            </a:extLst>
          </p:cNvPr>
          <p:cNvSpPr/>
          <p:nvPr userDrawn="1"/>
        </p:nvSpPr>
        <p:spPr>
          <a:xfrm>
            <a:off x="8676167" y="5592726"/>
            <a:ext cx="3515833" cy="1265274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n>
                <a:noFill/>
              </a:ln>
            </a:endParaRPr>
          </a:p>
        </p:txBody>
      </p:sp>
      <p:pic>
        <p:nvPicPr>
          <p:cNvPr id="9" name="Billede 8" descr="Et billede, der indeholder Font/skrifttype, tekst, Grafik, logo&#10;&#10;Automatisk genereret beskrivelse">
            <a:extLst>
              <a:ext uri="{FF2B5EF4-FFF2-40B4-BE49-F238E27FC236}">
                <a16:creationId xmlns:a16="http://schemas.microsoft.com/office/drawing/2014/main" id="{8439D044-FAB4-F24A-52BF-59A2B0AF5A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463" y="5840867"/>
            <a:ext cx="2425048" cy="79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27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3396D7-A1CF-F28A-C8E2-F725359653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da-DK" dirty="0"/>
              <a:t>Overskrift 1 linje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5FA549C-0710-5F69-5DBA-413FB1E422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0" i="1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Underoverskrift</a:t>
            </a:r>
          </a:p>
        </p:txBody>
      </p:sp>
      <p:pic>
        <p:nvPicPr>
          <p:cNvPr id="9" name="Billede 8" descr="Et billede, der indeholder tøj, person, Ansigt, menneske&#10;&#10;Automatisk genereret beskrivelse">
            <a:extLst>
              <a:ext uri="{FF2B5EF4-FFF2-40B4-BE49-F238E27FC236}">
                <a16:creationId xmlns:a16="http://schemas.microsoft.com/office/drawing/2014/main" id="{5FDD728C-934C-8752-889E-33472DCD7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873" y="498363"/>
            <a:ext cx="11242438" cy="5861273"/>
          </a:xfrm>
          <a:prstGeom prst="rect">
            <a:avLst/>
          </a:prstGeo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62DCBABF-58EC-9799-31FC-B661F68E5BA7}"/>
              </a:ext>
            </a:extLst>
          </p:cNvPr>
          <p:cNvSpPr/>
          <p:nvPr userDrawn="1"/>
        </p:nvSpPr>
        <p:spPr>
          <a:xfrm>
            <a:off x="0" y="-1"/>
            <a:ext cx="4986665" cy="5257801"/>
          </a:xfrm>
          <a:prstGeom prst="rect">
            <a:avLst/>
          </a:prstGeom>
          <a:solidFill>
            <a:srgbClr val="7687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C534EDD-4A7D-4015-0B6A-BC26C156327B}"/>
              </a:ext>
            </a:extLst>
          </p:cNvPr>
          <p:cNvSpPr/>
          <p:nvPr userDrawn="1"/>
        </p:nvSpPr>
        <p:spPr>
          <a:xfrm>
            <a:off x="8676167" y="5592726"/>
            <a:ext cx="3515833" cy="1265274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n>
                <a:noFill/>
              </a:ln>
            </a:endParaRPr>
          </a:p>
        </p:txBody>
      </p:sp>
      <p:pic>
        <p:nvPicPr>
          <p:cNvPr id="6" name="Billede 5" descr="Et billede, der indeholder Font/skrifttype, tekst, Grafik, logo&#10;&#10;Automatisk genereret beskrivelse">
            <a:extLst>
              <a:ext uri="{FF2B5EF4-FFF2-40B4-BE49-F238E27FC236}">
                <a16:creationId xmlns:a16="http://schemas.microsoft.com/office/drawing/2014/main" id="{1E3322B3-BFF6-2368-9E4C-D504CDBA79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463" y="5840867"/>
            <a:ext cx="2425048" cy="793056"/>
          </a:xfrm>
          <a:prstGeom prst="rect">
            <a:avLst/>
          </a:prstGeom>
        </p:spPr>
      </p:pic>
      <p:sp>
        <p:nvSpPr>
          <p:cNvPr id="4" name="Pladsholder til indhold 4">
            <a:extLst>
              <a:ext uri="{FF2B5EF4-FFF2-40B4-BE49-F238E27FC236}">
                <a16:creationId xmlns:a16="http://schemas.microsoft.com/office/drawing/2014/main" id="{EC29651E-ADF9-D0F4-CBE5-8E06B68E48D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7322" y="887832"/>
            <a:ext cx="4094163" cy="18832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Overskrift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Overskrift</a:t>
            </a:r>
          </a:p>
        </p:txBody>
      </p:sp>
      <p:sp>
        <p:nvSpPr>
          <p:cNvPr id="5" name="Pladsholder til indhold 7">
            <a:extLst>
              <a:ext uri="{FF2B5EF4-FFF2-40B4-BE49-F238E27FC236}">
                <a16:creationId xmlns:a16="http://schemas.microsoft.com/office/drawing/2014/main" id="{D64590B2-E5DA-66D5-6ED8-26427446971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063" y="3103563"/>
            <a:ext cx="4094162" cy="641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Evt. oplægsholder eller afsender</a:t>
            </a:r>
          </a:p>
        </p:txBody>
      </p:sp>
    </p:spTree>
    <p:extLst>
      <p:ext uri="{BB962C8B-B14F-4D97-AF65-F5344CB8AC3E}">
        <p14:creationId xmlns:p14="http://schemas.microsoft.com/office/powerpoint/2010/main" val="1268472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494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9" r:id="rId2"/>
    <p:sldLayoutId id="2147483668" r:id="rId3"/>
    <p:sldLayoutId id="2147483690" r:id="rId4"/>
    <p:sldLayoutId id="2147483664" r:id="rId5"/>
    <p:sldLayoutId id="2147483691" r:id="rId6"/>
    <p:sldLayoutId id="2147483667" r:id="rId7"/>
    <p:sldLayoutId id="2147483692" r:id="rId8"/>
    <p:sldLayoutId id="2147483665" r:id="rId9"/>
    <p:sldLayoutId id="2147483693" r:id="rId10"/>
    <p:sldLayoutId id="2147483666" r:id="rId11"/>
    <p:sldLayoutId id="2147483694" r:id="rId12"/>
    <p:sldLayoutId id="2147483660" r:id="rId13"/>
    <p:sldLayoutId id="2147483649" r:id="rId14"/>
    <p:sldLayoutId id="2147483687" r:id="rId15"/>
    <p:sldLayoutId id="2147483662" r:id="rId16"/>
    <p:sldLayoutId id="2147483669" r:id="rId17"/>
    <p:sldLayoutId id="2147483663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8" r:id="rId24"/>
    <p:sldLayoutId id="2147483678" r:id="rId25"/>
    <p:sldLayoutId id="2147483679" r:id="rId26"/>
    <p:sldLayoutId id="2147483680" r:id="rId27"/>
    <p:sldLayoutId id="2147483681" r:id="rId28"/>
    <p:sldLayoutId id="2147483650" r:id="rId29"/>
    <p:sldLayoutId id="2147483652" r:id="rId30"/>
    <p:sldLayoutId id="2147483654" r:id="rId31"/>
    <p:sldLayoutId id="2147483657" r:id="rId32"/>
    <p:sldLayoutId id="2147483670" r:id="rId33"/>
    <p:sldLayoutId id="2147483673" r:id="rId34"/>
    <p:sldLayoutId id="2147483674" r:id="rId35"/>
    <p:sldLayoutId id="2147483675" r:id="rId36"/>
    <p:sldLayoutId id="2147483671" r:id="rId37"/>
    <p:sldLayoutId id="2147483676" r:id="rId38"/>
    <p:sldLayoutId id="2147483677" r:id="rId39"/>
    <p:sldLayoutId id="2147483672" r:id="rId4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8421C81B-8B14-3F52-F82D-406F03AE055D}"/>
              </a:ext>
            </a:extLst>
          </p:cNvPr>
          <p:cNvSpPr/>
          <p:nvPr/>
        </p:nvSpPr>
        <p:spPr>
          <a:xfrm>
            <a:off x="5189839" y="5601730"/>
            <a:ext cx="3492844" cy="12562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C725AB6-8A82-156D-EDA7-5A96430877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616" y="125584"/>
            <a:ext cx="5593492" cy="2387600"/>
          </a:xfrm>
        </p:spPr>
        <p:txBody>
          <a:bodyPr/>
          <a:lstStyle/>
          <a:p>
            <a:pPr algn="l"/>
            <a:r>
              <a:rPr lang="da-DK" sz="3200" dirty="0"/>
              <a:t>Lokal drøftelse af </a:t>
            </a:r>
            <a:br>
              <a:rPr lang="da-DK" sz="3200" dirty="0"/>
            </a:br>
            <a:r>
              <a:rPr lang="da-DK" sz="3200" b="1" dirty="0"/>
              <a:t>Nyt institutionslandskab</a:t>
            </a:r>
            <a:endParaRPr lang="da-DK" sz="3200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B3AF29AB-7850-0F3C-29BD-843A13BDD8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994" y="2943011"/>
            <a:ext cx="4522573" cy="1655762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da-DK" sz="4800" i="0" dirty="0"/>
              <a:t>Værktøj til institutioner med almengymnasial uddannelse</a:t>
            </a:r>
          </a:p>
          <a:p>
            <a:pPr algn="l"/>
            <a:r>
              <a:rPr lang="da-DK" sz="4800" b="1" i="0" dirty="0"/>
              <a:t>bestyrelsesformænd og rektorer</a:t>
            </a:r>
          </a:p>
          <a:p>
            <a:pPr algn="l"/>
            <a:endParaRPr lang="da-DK" sz="4300" b="1" i="0" dirty="0"/>
          </a:p>
          <a:p>
            <a:pPr algn="l"/>
            <a:r>
              <a:rPr lang="da-DK" sz="4800" i="0" dirty="0"/>
              <a:t>Værktøjet er udviklet af DEG og tilpasset af DG og GBF</a:t>
            </a:r>
          </a:p>
          <a:p>
            <a:pPr algn="l"/>
            <a:endParaRPr lang="da-DK" sz="4800" i="0" dirty="0"/>
          </a:p>
          <a:p>
            <a:pPr algn="l"/>
            <a:r>
              <a:rPr lang="da-DK" sz="4800" i="0"/>
              <a:t>December </a:t>
            </a:r>
            <a:r>
              <a:rPr lang="da-DK" sz="4800" i="0" dirty="0"/>
              <a:t>2025 </a:t>
            </a:r>
          </a:p>
          <a:p>
            <a:endParaRPr lang="da-DK" dirty="0"/>
          </a:p>
        </p:txBody>
      </p:sp>
      <p:pic>
        <p:nvPicPr>
          <p:cNvPr id="5" name="Billede 4" descr="Et billede, der indeholder Font/skrifttype, Grafik, logo, symbol&#10;&#10;Indhold genereret af kunstig intelligens kan være forkert.">
            <a:extLst>
              <a:ext uri="{FF2B5EF4-FFF2-40B4-BE49-F238E27FC236}">
                <a16:creationId xmlns:a16="http://schemas.microsoft.com/office/drawing/2014/main" id="{0329D81B-85D4-3D74-C543-EAC6282D2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561" y="5743189"/>
            <a:ext cx="3413400" cy="97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6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9A42C-B320-0D11-D913-179F40B89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9DE3716E-1E27-87F7-B8FF-2D7E5BE95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5563-22A4-2C49-971F-DF74FD805A99}" type="slidenum">
              <a:rPr lang="da-DK" smtClean="0"/>
              <a:pPr/>
              <a:t>10</a:t>
            </a:fld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FCF0F9F-906D-AE73-CDAF-6181503D4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4000" dirty="0"/>
              <a:t>Hvordan ser institutionens omverden og relationer ud i dag?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42647FBA-FFF5-65AD-ACCC-B483F48D06FC}"/>
              </a:ext>
            </a:extLst>
          </p:cNvPr>
          <p:cNvSpPr/>
          <p:nvPr/>
        </p:nvSpPr>
        <p:spPr>
          <a:xfrm>
            <a:off x="0" y="0"/>
            <a:ext cx="449369" cy="6858000"/>
          </a:xfrm>
          <a:prstGeom prst="rect">
            <a:avLst/>
          </a:prstGeom>
          <a:solidFill>
            <a:srgbClr val="788A2A"/>
          </a:solidFill>
          <a:ln>
            <a:solidFill>
              <a:srgbClr val="788A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aphicFrame>
        <p:nvGraphicFramePr>
          <p:cNvPr id="2" name="Pladsholder til indhold 1">
            <a:extLst>
              <a:ext uri="{FF2B5EF4-FFF2-40B4-BE49-F238E27FC236}">
                <a16:creationId xmlns:a16="http://schemas.microsoft.com/office/drawing/2014/main" id="{CE511962-8E53-2261-5793-16A589715B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6913007"/>
              </p:ext>
            </p:extLst>
          </p:nvPr>
        </p:nvGraphicFramePr>
        <p:xfrm>
          <a:off x="838200" y="2137455"/>
          <a:ext cx="10515600" cy="4546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13670">
                  <a:extLst>
                    <a:ext uri="{9D8B030D-6E8A-4147-A177-3AD203B41FA5}">
                      <a16:colId xmlns:a16="http://schemas.microsoft.com/office/drawing/2014/main" val="2706778626"/>
                    </a:ext>
                  </a:extLst>
                </a:gridCol>
                <a:gridCol w="7201930">
                  <a:extLst>
                    <a:ext uri="{9D8B030D-6E8A-4147-A177-3AD203B41FA5}">
                      <a16:colId xmlns:a16="http://schemas.microsoft.com/office/drawing/2014/main" val="10642452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sz="1600" dirty="0">
                          <a:latin typeface="Trebuchet MS" panose="020B0603020202020204" pitchFamily="34" charset="0"/>
                        </a:rPr>
                        <a:t>Formål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sz="1600" dirty="0">
                          <a:latin typeface="Trebuchet MS" panose="020B0603020202020204" pitchFamily="34" charset="0"/>
                        </a:rPr>
                        <a:t>Bestyrelsen får et samlet overblik over uddannelseslandskabet rundt om institutionen samt institutionens nuværende eksterne samarbejder med mulig betydning for institutionen i fremtiden.</a:t>
                      </a:r>
                    </a:p>
                    <a:p>
                      <a:endParaRPr lang="da-DK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962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600" dirty="0">
                          <a:latin typeface="Trebuchet MS" panose="020B0603020202020204" pitchFamily="34" charset="0"/>
                        </a:rPr>
                        <a:t>Drøftelsen kan bl.a. handle om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sz="1600" dirty="0">
                          <a:latin typeface="Trebuchet MS" panose="020B0603020202020204" pitchFamily="34" charset="0"/>
                        </a:rPr>
                        <a:t>Andre institutioner og udbud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sz="1600" dirty="0">
                          <a:latin typeface="Trebuchet MS" panose="020B0603020202020204" pitchFamily="34" charset="0"/>
                        </a:rPr>
                        <a:t>Aktivitet og samarbejde på tværs af institutioner i dag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sz="1600" dirty="0">
                          <a:latin typeface="Trebuchet MS" panose="020B0603020202020204" pitchFamily="34" charset="0"/>
                        </a:rPr>
                        <a:t>Samarbejdsrelationer (andre institutioner, virksomheder, kommuner, region mv.)</a:t>
                      </a:r>
                      <a:endParaRPr lang="da-DK" sz="1600" dirty="0">
                        <a:highlight>
                          <a:srgbClr val="FFFF00"/>
                        </a:highlight>
                        <a:latin typeface="Trebuchet MS" panose="020B0603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sz="1600" dirty="0">
                          <a:latin typeface="Trebuchet MS" panose="020B0603020202020204" pitchFamily="34" charset="0"/>
                        </a:rPr>
                        <a:t>Andet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da-DK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9377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600" dirty="0">
                          <a:latin typeface="Trebuchet MS" panose="020B0603020202020204" pitchFamily="34" charset="0"/>
                        </a:rPr>
                        <a:t>Spørgsmål til drøftelse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sz="1600" dirty="0">
                          <a:latin typeface="Trebuchet MS" panose="020B0603020202020204" pitchFamily="34" charset="0"/>
                        </a:rPr>
                        <a:t>Hvad kendetegner det lokale institutionslandskab samlet set?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sz="1600" dirty="0">
                          <a:latin typeface="Trebuchet MS" panose="020B0603020202020204" pitchFamily="34" charset="0"/>
                        </a:rPr>
                        <a:t>Hvilke styrker har andre institutioner i et nyt institutionslandskab, sammenlignet med vores institution?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sz="1600" dirty="0">
                          <a:latin typeface="Trebuchet MS" panose="020B0603020202020204" pitchFamily="34" charset="0"/>
                        </a:rPr>
                        <a:t>Hvilke samarbejdsrelationer har vores institution, og hvilke kan vi med fordel opdyrke eller styrke?</a:t>
                      </a:r>
                    </a:p>
                    <a:p>
                      <a:endParaRPr lang="da-DK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5105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600" dirty="0">
                          <a:latin typeface="Trebuchet MS" panose="020B0603020202020204" pitchFamily="34" charset="0"/>
                        </a:rPr>
                        <a:t>Output fra drøftelse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dirty="0">
                          <a:latin typeface="Trebuchet MS" panose="020B0603020202020204" pitchFamily="34" charset="0"/>
                        </a:rPr>
                        <a:t>SWOT: Eksterne muligheder og trusler (del 1)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15700005"/>
                  </a:ext>
                </a:extLst>
              </a:tr>
            </a:tbl>
          </a:graphicData>
        </a:graphic>
      </p:graphicFrame>
      <p:sp>
        <p:nvSpPr>
          <p:cNvPr id="6" name="Tekstfelt 5">
            <a:extLst>
              <a:ext uri="{FF2B5EF4-FFF2-40B4-BE49-F238E27FC236}">
                <a16:creationId xmlns:a16="http://schemas.microsoft.com/office/drawing/2014/main" id="{675C8F7E-2E19-AA7A-B911-EB5A0891FA9B}"/>
              </a:ext>
            </a:extLst>
          </p:cNvPr>
          <p:cNvSpPr txBox="1"/>
          <p:nvPr/>
        </p:nvSpPr>
        <p:spPr>
          <a:xfrm>
            <a:off x="733168" y="166438"/>
            <a:ext cx="2907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rgbClr val="788A2A"/>
                </a:solidFill>
                <a:latin typeface="Trebuchet MS" panose="020B0603020202020204" pitchFamily="34" charset="0"/>
              </a:rPr>
              <a:t>Drøftelse af tema 2</a:t>
            </a:r>
          </a:p>
        </p:txBody>
      </p:sp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9905F02F-601B-3EE1-12BD-58563433FF9E}"/>
              </a:ext>
            </a:extLst>
          </p:cNvPr>
          <p:cNvCxnSpPr>
            <a:cxnSpLocks/>
          </p:cNvCxnSpPr>
          <p:nvPr/>
        </p:nvCxnSpPr>
        <p:spPr>
          <a:xfrm>
            <a:off x="10286210" y="807685"/>
            <a:ext cx="187280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A1FE7A51-4356-199A-8749-7F330C46AF40}"/>
              </a:ext>
            </a:extLst>
          </p:cNvPr>
          <p:cNvSpPr/>
          <p:nvPr/>
        </p:nvSpPr>
        <p:spPr>
          <a:xfrm>
            <a:off x="10383014" y="698235"/>
            <a:ext cx="218900" cy="2189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68E2731-4CA0-5558-ED3A-57CD02A07862}"/>
              </a:ext>
            </a:extLst>
          </p:cNvPr>
          <p:cNvSpPr/>
          <p:nvPr/>
        </p:nvSpPr>
        <p:spPr>
          <a:xfrm>
            <a:off x="10747405" y="698235"/>
            <a:ext cx="218900" cy="2189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0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7800589-E7FA-0C7D-B57F-EEFD134745C7}"/>
              </a:ext>
            </a:extLst>
          </p:cNvPr>
          <p:cNvSpPr/>
          <p:nvPr/>
        </p:nvSpPr>
        <p:spPr>
          <a:xfrm>
            <a:off x="11111796" y="698235"/>
            <a:ext cx="218900" cy="2189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44E4C49-FBB4-C78A-5BEF-0EA203DF9565}"/>
              </a:ext>
            </a:extLst>
          </p:cNvPr>
          <p:cNvSpPr/>
          <p:nvPr/>
        </p:nvSpPr>
        <p:spPr>
          <a:xfrm>
            <a:off x="11476187" y="698235"/>
            <a:ext cx="218900" cy="2189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AE0E01A-9C65-3AA4-BC36-5B2DCD9DF9EA}"/>
              </a:ext>
            </a:extLst>
          </p:cNvPr>
          <p:cNvSpPr/>
          <p:nvPr/>
        </p:nvSpPr>
        <p:spPr>
          <a:xfrm>
            <a:off x="11840578" y="698235"/>
            <a:ext cx="218900" cy="2189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8BD2556F-DCF7-19D1-F676-4A0CEDA963E0}"/>
              </a:ext>
            </a:extLst>
          </p:cNvPr>
          <p:cNvSpPr txBox="1"/>
          <p:nvPr/>
        </p:nvSpPr>
        <p:spPr>
          <a:xfrm>
            <a:off x="9349946" y="340739"/>
            <a:ext cx="22601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/>
              <a:t>Gymnasiernes Bestyrelsesforening</a:t>
            </a:r>
          </a:p>
        </p:txBody>
      </p:sp>
    </p:spTree>
    <p:extLst>
      <p:ext uri="{BB962C8B-B14F-4D97-AF65-F5344CB8AC3E}">
        <p14:creationId xmlns:p14="http://schemas.microsoft.com/office/powerpoint/2010/main" val="2069559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69AC1-C3E9-C3ED-72F4-6D1866173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97609045-742D-6D20-C120-494DE4E2C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5059" y="171922"/>
            <a:ext cx="449369" cy="365125"/>
          </a:xfrm>
        </p:spPr>
        <p:txBody>
          <a:bodyPr/>
          <a:lstStyle/>
          <a:p>
            <a:fld id="{7F9B5563-22A4-2C49-971F-DF74FD805A99}" type="slidenum">
              <a:rPr lang="da-DK" smtClean="0"/>
              <a:pPr/>
              <a:t>11</a:t>
            </a:fld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216ED85-6C7F-5760-12E5-90B5FE786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4000" dirty="0"/>
              <a:t>Hvad kan et nyt institutionslandskab betyde for institutionen?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04E46394-7B1F-F9FE-5371-3A43DCC2643D}"/>
              </a:ext>
            </a:extLst>
          </p:cNvPr>
          <p:cNvSpPr/>
          <p:nvPr/>
        </p:nvSpPr>
        <p:spPr>
          <a:xfrm>
            <a:off x="0" y="0"/>
            <a:ext cx="449369" cy="6858000"/>
          </a:xfrm>
          <a:prstGeom prst="rect">
            <a:avLst/>
          </a:prstGeom>
          <a:solidFill>
            <a:srgbClr val="788A2A"/>
          </a:solidFill>
          <a:ln>
            <a:solidFill>
              <a:srgbClr val="788A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aphicFrame>
        <p:nvGraphicFramePr>
          <p:cNvPr id="2" name="Pladsholder til indhold 1">
            <a:extLst>
              <a:ext uri="{FF2B5EF4-FFF2-40B4-BE49-F238E27FC236}">
                <a16:creationId xmlns:a16="http://schemas.microsoft.com/office/drawing/2014/main" id="{82D105F4-5F07-1C65-8790-2B0C97917A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4933291"/>
              </p:ext>
            </p:extLst>
          </p:nvPr>
        </p:nvGraphicFramePr>
        <p:xfrm>
          <a:off x="838200" y="2137455"/>
          <a:ext cx="10515600" cy="3571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13670">
                  <a:extLst>
                    <a:ext uri="{9D8B030D-6E8A-4147-A177-3AD203B41FA5}">
                      <a16:colId xmlns:a16="http://schemas.microsoft.com/office/drawing/2014/main" val="2706778626"/>
                    </a:ext>
                  </a:extLst>
                </a:gridCol>
                <a:gridCol w="7201930">
                  <a:extLst>
                    <a:ext uri="{9D8B030D-6E8A-4147-A177-3AD203B41FA5}">
                      <a16:colId xmlns:a16="http://schemas.microsoft.com/office/drawing/2014/main" val="10642452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sz="1600" dirty="0">
                          <a:latin typeface="Trebuchet MS" panose="020B0603020202020204" pitchFamily="34" charset="0"/>
                        </a:rPr>
                        <a:t>Formål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sz="1600" dirty="0">
                          <a:latin typeface="Trebuchet MS" panose="020B0603020202020204" pitchFamily="34" charset="0"/>
                        </a:rPr>
                        <a:t>Bestyrelsen ser på, hvilken betydning det nye institutionslandskab kan få for </a:t>
                      </a:r>
                      <a:br>
                        <a:rPr lang="da-DK" sz="1600" dirty="0">
                          <a:latin typeface="Trebuchet MS" panose="020B0603020202020204" pitchFamily="34" charset="0"/>
                        </a:rPr>
                      </a:br>
                      <a:r>
                        <a:rPr lang="da-DK" sz="1600" dirty="0">
                          <a:latin typeface="Trebuchet MS" panose="020B0603020202020204" pitchFamily="34" charset="0"/>
                        </a:rPr>
                        <a:t>institutionen i fremtiden</a:t>
                      </a:r>
                    </a:p>
                    <a:p>
                      <a:endParaRPr lang="da-DK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962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600" dirty="0">
                          <a:latin typeface="Trebuchet MS" panose="020B0603020202020204" pitchFamily="34" charset="0"/>
                        </a:rPr>
                        <a:t>Drøftelsen kan bl.a. handle om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sz="1600" dirty="0">
                          <a:latin typeface="Trebuchet MS" panose="020B0603020202020204" pitchFamily="34" charset="0"/>
                        </a:rPr>
                        <a:t>Institutionens placering i et nyt landkort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sz="1600" dirty="0">
                          <a:latin typeface="Trebuchet MS" panose="020B0603020202020204" pitchFamily="34" charset="0"/>
                        </a:rPr>
                        <a:t>Karakteristika ved den/de byer, institutionen er placeret i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sz="1600" dirty="0">
                          <a:latin typeface="Trebuchet MS" panose="020B0603020202020204" pitchFamily="34" charset="0"/>
                        </a:rPr>
                        <a:t>Institutionens udbud i fremtiden, herunder epx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da-DK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9377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600" dirty="0">
                          <a:latin typeface="Trebuchet MS" panose="020B0603020202020204" pitchFamily="34" charset="0"/>
                        </a:rPr>
                        <a:t>Spørgsmål til drøftelse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sz="1600" dirty="0">
                          <a:latin typeface="Trebuchet MS" panose="020B0603020202020204" pitchFamily="34" charset="0"/>
                        </a:rPr>
                        <a:t>Hvordan er institutionen placeret i forhold til de 87 epx-byer?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sz="1600" dirty="0">
                          <a:latin typeface="Trebuchet MS" panose="020B0603020202020204" pitchFamily="34" charset="0"/>
                        </a:rPr>
                        <a:t>Hvordan kan byskolemodellen evt. være relevant for institutionen?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sz="1600" dirty="0">
                          <a:latin typeface="Trebuchet MS" panose="020B0603020202020204" pitchFamily="34" charset="0"/>
                        </a:rPr>
                        <a:t>Er det en målsætning for institutionen at blive udbyder af 1) epx, 2) gymnasiale enkeltfag og 3) andre gymnasiale uddannelser?</a:t>
                      </a:r>
                    </a:p>
                    <a:p>
                      <a:endParaRPr lang="da-DK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5105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600" dirty="0">
                          <a:latin typeface="Trebuchet MS" panose="020B0603020202020204" pitchFamily="34" charset="0"/>
                        </a:rPr>
                        <a:t>Output fra drøftelse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dirty="0">
                          <a:latin typeface="Trebuchet MS" panose="020B0603020202020204" pitchFamily="34" charset="0"/>
                        </a:rPr>
                        <a:t>SWOT: Eksterne muligheder og trusler (del 2)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15700005"/>
                  </a:ext>
                </a:extLst>
              </a:tr>
            </a:tbl>
          </a:graphicData>
        </a:graphic>
      </p:graphicFrame>
      <p:sp>
        <p:nvSpPr>
          <p:cNvPr id="6" name="Tekstfelt 5">
            <a:extLst>
              <a:ext uri="{FF2B5EF4-FFF2-40B4-BE49-F238E27FC236}">
                <a16:creationId xmlns:a16="http://schemas.microsoft.com/office/drawing/2014/main" id="{D8C9F727-0017-7398-2564-C90175321292}"/>
              </a:ext>
            </a:extLst>
          </p:cNvPr>
          <p:cNvSpPr txBox="1"/>
          <p:nvPr/>
        </p:nvSpPr>
        <p:spPr>
          <a:xfrm>
            <a:off x="733168" y="166438"/>
            <a:ext cx="2907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rgbClr val="788A2A"/>
                </a:solidFill>
                <a:latin typeface="Trebuchet MS" panose="020B0603020202020204" pitchFamily="34" charset="0"/>
              </a:rPr>
              <a:t>Drøftelse af tema 3</a:t>
            </a:r>
          </a:p>
        </p:txBody>
      </p:sp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96A7AF0D-A8FA-772B-96E6-F5D188188E4F}"/>
              </a:ext>
            </a:extLst>
          </p:cNvPr>
          <p:cNvCxnSpPr>
            <a:cxnSpLocks/>
          </p:cNvCxnSpPr>
          <p:nvPr/>
        </p:nvCxnSpPr>
        <p:spPr>
          <a:xfrm>
            <a:off x="10271160" y="811892"/>
            <a:ext cx="187280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00514601-D897-DB70-7D01-6F2696BE8FF5}"/>
              </a:ext>
            </a:extLst>
          </p:cNvPr>
          <p:cNvSpPr/>
          <p:nvPr/>
        </p:nvSpPr>
        <p:spPr>
          <a:xfrm>
            <a:off x="10367964" y="702442"/>
            <a:ext cx="218900" cy="2189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7530A8F-96A6-7906-8C9A-35B2FD557269}"/>
              </a:ext>
            </a:extLst>
          </p:cNvPr>
          <p:cNvSpPr/>
          <p:nvPr/>
        </p:nvSpPr>
        <p:spPr>
          <a:xfrm>
            <a:off x="10732355" y="702442"/>
            <a:ext cx="218900" cy="2189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AB72584-F41D-62F5-FC76-CAD40A1B8C49}"/>
              </a:ext>
            </a:extLst>
          </p:cNvPr>
          <p:cNvSpPr/>
          <p:nvPr/>
        </p:nvSpPr>
        <p:spPr>
          <a:xfrm>
            <a:off x="11096746" y="702442"/>
            <a:ext cx="218900" cy="2189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000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4AE03E4-0C1E-95E3-1EFD-D9896226F137}"/>
              </a:ext>
            </a:extLst>
          </p:cNvPr>
          <p:cNvSpPr/>
          <p:nvPr/>
        </p:nvSpPr>
        <p:spPr>
          <a:xfrm>
            <a:off x="11461137" y="702442"/>
            <a:ext cx="218900" cy="2189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B0AA2F0-F6AC-F6AB-0A41-3EBBAD9E6B13}"/>
              </a:ext>
            </a:extLst>
          </p:cNvPr>
          <p:cNvSpPr/>
          <p:nvPr/>
        </p:nvSpPr>
        <p:spPr>
          <a:xfrm>
            <a:off x="11825528" y="702442"/>
            <a:ext cx="218900" cy="2189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2CB6A9CB-14E3-890F-E5DD-1F722323AA23}"/>
              </a:ext>
            </a:extLst>
          </p:cNvPr>
          <p:cNvSpPr txBox="1"/>
          <p:nvPr/>
        </p:nvSpPr>
        <p:spPr>
          <a:xfrm>
            <a:off x="9349946" y="340739"/>
            <a:ext cx="22601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/>
              <a:t>Gymnasiernes Bestyrelsesforening</a:t>
            </a:r>
          </a:p>
        </p:txBody>
      </p:sp>
    </p:spTree>
    <p:extLst>
      <p:ext uri="{BB962C8B-B14F-4D97-AF65-F5344CB8AC3E}">
        <p14:creationId xmlns:p14="http://schemas.microsoft.com/office/powerpoint/2010/main" val="266401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08E36-1127-3514-0BA4-77FD13202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466B4833-F1CA-1F1E-A9EC-F75003D54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5059" y="171922"/>
            <a:ext cx="449369" cy="365125"/>
          </a:xfrm>
        </p:spPr>
        <p:txBody>
          <a:bodyPr/>
          <a:lstStyle/>
          <a:p>
            <a:fld id="{7F9B5563-22A4-2C49-971F-DF74FD805A99}" type="slidenum">
              <a:rPr lang="da-DK" smtClean="0"/>
              <a:pPr/>
              <a:t>12</a:t>
            </a:fld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A792CF4-9A1E-2C20-CDA4-9E3CE95C6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4000" dirty="0"/>
              <a:t>Beslutninger om næste skridt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135AB037-3692-CEFE-237E-2A0D1948B3A0}"/>
              </a:ext>
            </a:extLst>
          </p:cNvPr>
          <p:cNvSpPr/>
          <p:nvPr/>
        </p:nvSpPr>
        <p:spPr>
          <a:xfrm>
            <a:off x="0" y="0"/>
            <a:ext cx="449369" cy="6858000"/>
          </a:xfrm>
          <a:prstGeom prst="rect">
            <a:avLst/>
          </a:prstGeom>
          <a:solidFill>
            <a:srgbClr val="788A2A"/>
          </a:solidFill>
          <a:ln>
            <a:solidFill>
              <a:srgbClr val="788A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aphicFrame>
        <p:nvGraphicFramePr>
          <p:cNvPr id="2" name="Pladsholder til indhold 1">
            <a:extLst>
              <a:ext uri="{FF2B5EF4-FFF2-40B4-BE49-F238E27FC236}">
                <a16:creationId xmlns:a16="http://schemas.microsoft.com/office/drawing/2014/main" id="{262AE0A2-C45E-C023-04A2-A0B857BDE2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9263823"/>
              </p:ext>
            </p:extLst>
          </p:nvPr>
        </p:nvGraphicFramePr>
        <p:xfrm>
          <a:off x="838200" y="2137455"/>
          <a:ext cx="10515600" cy="4058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13670">
                  <a:extLst>
                    <a:ext uri="{9D8B030D-6E8A-4147-A177-3AD203B41FA5}">
                      <a16:colId xmlns:a16="http://schemas.microsoft.com/office/drawing/2014/main" val="2706778626"/>
                    </a:ext>
                  </a:extLst>
                </a:gridCol>
                <a:gridCol w="7201930">
                  <a:extLst>
                    <a:ext uri="{9D8B030D-6E8A-4147-A177-3AD203B41FA5}">
                      <a16:colId xmlns:a16="http://schemas.microsoft.com/office/drawing/2014/main" val="10642452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sz="1600" dirty="0">
                          <a:latin typeface="Trebuchet MS" panose="020B0603020202020204" pitchFamily="34" charset="0"/>
                        </a:rPr>
                        <a:t>Formål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sz="1600" dirty="0">
                          <a:latin typeface="Trebuchet MS" panose="020B0603020202020204" pitchFamily="34" charset="0"/>
                        </a:rPr>
                        <a:t>Med afsæt i drøftelse 1-3 vurderer og prioriterer bestyrelsen, hvad de næste skridt for institutionen er. Drøftelse 3 handler om at styrke grundlaget for endelig beslutning om samarbejde, sammenlægning, udspaltning mv.</a:t>
                      </a:r>
                    </a:p>
                    <a:p>
                      <a:endParaRPr lang="da-DK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962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600" dirty="0">
                          <a:latin typeface="Trebuchet MS" panose="020B0603020202020204" pitchFamily="34" charset="0"/>
                        </a:rPr>
                        <a:t>Drøftelsen kan bl.a. handle om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sz="1600" dirty="0">
                          <a:latin typeface="Trebuchet MS" panose="020B0603020202020204" pitchFamily="34" charset="0"/>
                        </a:rPr>
                        <a:t>Samlet SWOT-analyse pba. drøftelse 1-3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sz="1600" dirty="0">
                          <a:latin typeface="Trebuchet MS" panose="020B0603020202020204" pitchFamily="34" charset="0"/>
                        </a:rPr>
                        <a:t>Tematisering af mulige tiltag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sz="1600" dirty="0">
                          <a:latin typeface="Trebuchet MS" panose="020B0603020202020204" pitchFamily="34" charset="0"/>
                        </a:rPr>
                        <a:t>Prioritering og beslutninger om de næste skridt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da-DK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9377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600" dirty="0">
                          <a:latin typeface="Trebuchet MS" panose="020B0603020202020204" pitchFamily="34" charset="0"/>
                        </a:rPr>
                        <a:t>Spørgsmål til drøftelse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sz="1600" dirty="0">
                          <a:latin typeface="Trebuchet MS" panose="020B0603020202020204" pitchFamily="34" charset="0"/>
                        </a:rPr>
                        <a:t>Hvad står samlet set ud som de væsentligste styrker, svagheder, muligheder og trusler for institutionen nu og fremadrettet?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sz="1600" dirty="0">
                          <a:latin typeface="Trebuchet MS" panose="020B0603020202020204" pitchFamily="34" charset="0"/>
                        </a:rPr>
                        <a:t>Hvilke typer tiltag og videre drøftelser er der brug for, før der kan træffes beslutninger om samarbejder, sammenlægning eller udspaltning?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da-DK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5105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600" dirty="0">
                          <a:latin typeface="Trebuchet MS" panose="020B0603020202020204" pitchFamily="34" charset="0"/>
                        </a:rPr>
                        <a:t>Output fra drøftelse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dirty="0">
                          <a:latin typeface="Trebuchet MS" panose="020B0603020202020204" pitchFamily="34" charset="0"/>
                        </a:rPr>
                        <a:t>Samlet SWOT og beslutninger om de næste skridt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15700005"/>
                  </a:ext>
                </a:extLst>
              </a:tr>
            </a:tbl>
          </a:graphicData>
        </a:graphic>
      </p:graphicFrame>
      <p:sp>
        <p:nvSpPr>
          <p:cNvPr id="6" name="Tekstfelt 5">
            <a:extLst>
              <a:ext uri="{FF2B5EF4-FFF2-40B4-BE49-F238E27FC236}">
                <a16:creationId xmlns:a16="http://schemas.microsoft.com/office/drawing/2014/main" id="{E61399C2-A5CA-F99D-BC88-21F23256F621}"/>
              </a:ext>
            </a:extLst>
          </p:cNvPr>
          <p:cNvSpPr txBox="1"/>
          <p:nvPr/>
        </p:nvSpPr>
        <p:spPr>
          <a:xfrm>
            <a:off x="733168" y="166438"/>
            <a:ext cx="2907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rgbClr val="788A2A"/>
                </a:solidFill>
                <a:latin typeface="Trebuchet MS" panose="020B0603020202020204" pitchFamily="34" charset="0"/>
              </a:rPr>
              <a:t>Drøftelse af tema 4</a:t>
            </a:r>
          </a:p>
        </p:txBody>
      </p:sp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4323F07F-C923-DAC2-9AB7-58CE80C32CCB}"/>
              </a:ext>
            </a:extLst>
          </p:cNvPr>
          <p:cNvCxnSpPr>
            <a:cxnSpLocks/>
          </p:cNvCxnSpPr>
          <p:nvPr/>
        </p:nvCxnSpPr>
        <p:spPr>
          <a:xfrm>
            <a:off x="10271160" y="811892"/>
            <a:ext cx="187280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AECE052C-7BF8-A23C-8823-1B129C462257}"/>
              </a:ext>
            </a:extLst>
          </p:cNvPr>
          <p:cNvSpPr/>
          <p:nvPr/>
        </p:nvSpPr>
        <p:spPr>
          <a:xfrm>
            <a:off x="10367964" y="702442"/>
            <a:ext cx="218900" cy="2189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30C941C-4DEB-10ED-E6A4-AA52CEB21323}"/>
              </a:ext>
            </a:extLst>
          </p:cNvPr>
          <p:cNvSpPr/>
          <p:nvPr/>
        </p:nvSpPr>
        <p:spPr>
          <a:xfrm>
            <a:off x="10732355" y="702442"/>
            <a:ext cx="218900" cy="2189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72A1279-0CEB-DB16-FC1D-9D3D5B3E44BC}"/>
              </a:ext>
            </a:extLst>
          </p:cNvPr>
          <p:cNvSpPr/>
          <p:nvPr/>
        </p:nvSpPr>
        <p:spPr>
          <a:xfrm>
            <a:off x="11096746" y="702442"/>
            <a:ext cx="218900" cy="2189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0364B59-BEDB-4E01-E13E-478378EE910F}"/>
              </a:ext>
            </a:extLst>
          </p:cNvPr>
          <p:cNvSpPr/>
          <p:nvPr/>
        </p:nvSpPr>
        <p:spPr>
          <a:xfrm>
            <a:off x="11461137" y="702442"/>
            <a:ext cx="218900" cy="2189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000" dirty="0">
                <a:solidFill>
                  <a:schemeClr val="tx1"/>
                </a:solidFill>
                <a:latin typeface="+mj-lt"/>
              </a:rPr>
              <a:t>4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ACDD103-6FBD-0F3D-F62D-4FF074CA4C2D}"/>
              </a:ext>
            </a:extLst>
          </p:cNvPr>
          <p:cNvSpPr/>
          <p:nvPr/>
        </p:nvSpPr>
        <p:spPr>
          <a:xfrm>
            <a:off x="11825528" y="702442"/>
            <a:ext cx="218900" cy="2189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A1EF1797-9290-1F07-F797-5C65873C4657}"/>
              </a:ext>
            </a:extLst>
          </p:cNvPr>
          <p:cNvSpPr txBox="1"/>
          <p:nvPr/>
        </p:nvSpPr>
        <p:spPr>
          <a:xfrm>
            <a:off x="9349946" y="340739"/>
            <a:ext cx="22601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/>
              <a:t>Gymnasiernes Bestyrelsesforening</a:t>
            </a:r>
          </a:p>
        </p:txBody>
      </p:sp>
    </p:spTree>
    <p:extLst>
      <p:ext uri="{BB962C8B-B14F-4D97-AF65-F5344CB8AC3E}">
        <p14:creationId xmlns:p14="http://schemas.microsoft.com/office/powerpoint/2010/main" val="1460879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175B7-3B59-8A3F-00F9-25DE28793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F96CEDA1-37D1-4F1E-121D-832ED40FC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5059" y="171922"/>
            <a:ext cx="449369" cy="365125"/>
          </a:xfrm>
        </p:spPr>
        <p:txBody>
          <a:bodyPr/>
          <a:lstStyle/>
          <a:p>
            <a:fld id="{7F9B5563-22A4-2C49-971F-DF74FD805A99}" type="slidenum">
              <a:rPr lang="da-DK" smtClean="0"/>
              <a:pPr/>
              <a:t>13</a:t>
            </a:fld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DF266D0-ED41-7868-4083-4A673C84E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4000" dirty="0"/>
              <a:t>Beslutninger om næste skridt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6887A8B-5112-D6F0-17A2-1FF5BD0D053B}"/>
              </a:ext>
            </a:extLst>
          </p:cNvPr>
          <p:cNvSpPr/>
          <p:nvPr/>
        </p:nvSpPr>
        <p:spPr>
          <a:xfrm>
            <a:off x="0" y="0"/>
            <a:ext cx="449369" cy="6858000"/>
          </a:xfrm>
          <a:prstGeom prst="rect">
            <a:avLst/>
          </a:prstGeom>
          <a:solidFill>
            <a:srgbClr val="788A2A"/>
          </a:solidFill>
          <a:ln>
            <a:solidFill>
              <a:srgbClr val="788A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aphicFrame>
        <p:nvGraphicFramePr>
          <p:cNvPr id="2" name="Pladsholder til indhold 1">
            <a:extLst>
              <a:ext uri="{FF2B5EF4-FFF2-40B4-BE49-F238E27FC236}">
                <a16:creationId xmlns:a16="http://schemas.microsoft.com/office/drawing/2014/main" id="{F8A48DF6-CC32-40E2-D67F-C5365EE797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6883887"/>
              </p:ext>
            </p:extLst>
          </p:nvPr>
        </p:nvGraphicFramePr>
        <p:xfrm>
          <a:off x="838200" y="2137455"/>
          <a:ext cx="10515600" cy="3815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05432">
                  <a:extLst>
                    <a:ext uri="{9D8B030D-6E8A-4147-A177-3AD203B41FA5}">
                      <a16:colId xmlns:a16="http://schemas.microsoft.com/office/drawing/2014/main" val="2706778626"/>
                    </a:ext>
                  </a:extLst>
                </a:gridCol>
                <a:gridCol w="7210168">
                  <a:extLst>
                    <a:ext uri="{9D8B030D-6E8A-4147-A177-3AD203B41FA5}">
                      <a16:colId xmlns:a16="http://schemas.microsoft.com/office/drawing/2014/main" val="10642452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sz="1600" dirty="0">
                          <a:latin typeface="Trebuchet MS" panose="020B0603020202020204" pitchFamily="34" charset="0"/>
                        </a:rPr>
                        <a:t>Formål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sz="1600" dirty="0">
                          <a:latin typeface="Trebuchet MS" panose="020B0603020202020204" pitchFamily="34" charset="0"/>
                        </a:rPr>
                        <a:t>Bestyrelsen taler om og beslutter, hvordan og hvornår der skal følges op på de igangsatte tiltag. Bestyrelsen taler desuden om, hvordan bestyrelsen selv kan understøtte fremdrift i processen.</a:t>
                      </a:r>
                    </a:p>
                    <a:p>
                      <a:endParaRPr lang="da-DK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962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600" dirty="0">
                          <a:latin typeface="Trebuchet MS" panose="020B0603020202020204" pitchFamily="34" charset="0"/>
                        </a:rPr>
                        <a:t>Drøftelsen kan bl.a. handle om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sz="1600" dirty="0">
                          <a:latin typeface="Trebuchet MS" panose="020B0603020202020204" pitchFamily="34" charset="0"/>
                        </a:rPr>
                        <a:t>Opfølgningsproces, herunder løbende justeringer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sz="1600" dirty="0">
                          <a:latin typeface="Trebuchet MS" panose="020B0603020202020204" pitchFamily="34" charset="0"/>
                        </a:rPr>
                        <a:t>Formulering af succeskriterier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sz="1600" dirty="0">
                          <a:latin typeface="Trebuchet MS" panose="020B0603020202020204" pitchFamily="34" charset="0"/>
                        </a:rPr>
                        <a:t>Samarbejde mellem ledelse og bestyrelse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da-DK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9377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600" dirty="0">
                          <a:latin typeface="Trebuchet MS" panose="020B0603020202020204" pitchFamily="34" charset="0"/>
                        </a:rPr>
                        <a:t>Spørgsmål til drøftelse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sz="1600" dirty="0">
                          <a:latin typeface="Trebuchet MS" panose="020B0603020202020204" pitchFamily="34" charset="0"/>
                        </a:rPr>
                        <a:t>Hvornår og hvordan ønsker bestyrelsen at følge op på de tiltag, der er igangsat?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sz="1600" dirty="0">
                          <a:latin typeface="Trebuchet MS" panose="020B0603020202020204" pitchFamily="34" charset="0"/>
                        </a:rPr>
                        <a:t>Hvornår er der tale om, at tiltagene er gennemført med succes?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sz="1600" dirty="0">
                          <a:latin typeface="Trebuchet MS" panose="020B0603020202020204" pitchFamily="34" charset="0"/>
                        </a:rPr>
                        <a:t>Hvordan kan bestyrelsen bidrage til løbende fremdrift i processen?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da-DK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5105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600" dirty="0">
                          <a:latin typeface="Trebuchet MS" panose="020B0603020202020204" pitchFamily="34" charset="0"/>
                        </a:rPr>
                        <a:t>Output fra drøftelse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dirty="0">
                          <a:latin typeface="Trebuchet MS" panose="020B0603020202020204" pitchFamily="34" charset="0"/>
                        </a:rPr>
                        <a:t>Plan for strategisk opfølgning på indsatser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15700005"/>
                  </a:ext>
                </a:extLst>
              </a:tr>
            </a:tbl>
          </a:graphicData>
        </a:graphic>
      </p:graphicFrame>
      <p:sp>
        <p:nvSpPr>
          <p:cNvPr id="6" name="Tekstfelt 5">
            <a:extLst>
              <a:ext uri="{FF2B5EF4-FFF2-40B4-BE49-F238E27FC236}">
                <a16:creationId xmlns:a16="http://schemas.microsoft.com/office/drawing/2014/main" id="{CD980F3F-AF5E-8DA1-8748-6315E8A2C8F5}"/>
              </a:ext>
            </a:extLst>
          </p:cNvPr>
          <p:cNvSpPr txBox="1"/>
          <p:nvPr/>
        </p:nvSpPr>
        <p:spPr>
          <a:xfrm>
            <a:off x="733168" y="166438"/>
            <a:ext cx="2907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rgbClr val="788A2A"/>
                </a:solidFill>
                <a:latin typeface="Trebuchet MS" panose="020B0603020202020204" pitchFamily="34" charset="0"/>
              </a:rPr>
              <a:t>Drøftelse af tema 5</a:t>
            </a:r>
          </a:p>
        </p:txBody>
      </p:sp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F451D09B-8551-905B-99C5-651D8730B854}"/>
              </a:ext>
            </a:extLst>
          </p:cNvPr>
          <p:cNvCxnSpPr>
            <a:cxnSpLocks/>
          </p:cNvCxnSpPr>
          <p:nvPr/>
        </p:nvCxnSpPr>
        <p:spPr>
          <a:xfrm>
            <a:off x="10271160" y="811892"/>
            <a:ext cx="187280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55120FEF-A294-0669-3DF5-E76C6EAE4A2C}"/>
              </a:ext>
            </a:extLst>
          </p:cNvPr>
          <p:cNvSpPr/>
          <p:nvPr/>
        </p:nvSpPr>
        <p:spPr>
          <a:xfrm>
            <a:off x="10367964" y="702442"/>
            <a:ext cx="218900" cy="2189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68CE78B-B450-71A5-222E-525D7913B8EB}"/>
              </a:ext>
            </a:extLst>
          </p:cNvPr>
          <p:cNvSpPr/>
          <p:nvPr/>
        </p:nvSpPr>
        <p:spPr>
          <a:xfrm>
            <a:off x="10732355" y="702442"/>
            <a:ext cx="218900" cy="2189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DE45862-842C-6D04-CF0C-789660011887}"/>
              </a:ext>
            </a:extLst>
          </p:cNvPr>
          <p:cNvSpPr/>
          <p:nvPr/>
        </p:nvSpPr>
        <p:spPr>
          <a:xfrm>
            <a:off x="11096746" y="702442"/>
            <a:ext cx="218900" cy="2189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475588D-C54E-55B8-9BEB-BBB1F5C73780}"/>
              </a:ext>
            </a:extLst>
          </p:cNvPr>
          <p:cNvSpPr/>
          <p:nvPr/>
        </p:nvSpPr>
        <p:spPr>
          <a:xfrm>
            <a:off x="11461137" y="702442"/>
            <a:ext cx="218900" cy="2189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F1FDA97-EABF-8C0B-76F4-2DEEC8194703}"/>
              </a:ext>
            </a:extLst>
          </p:cNvPr>
          <p:cNvSpPr/>
          <p:nvPr/>
        </p:nvSpPr>
        <p:spPr>
          <a:xfrm>
            <a:off x="11825528" y="702442"/>
            <a:ext cx="218900" cy="2189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000" dirty="0">
                <a:solidFill>
                  <a:schemeClr val="tx1"/>
                </a:solidFill>
                <a:latin typeface="+mj-lt"/>
              </a:rPr>
              <a:t>5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9EF5DCCE-0173-9B14-4A74-22AAB7F37110}"/>
              </a:ext>
            </a:extLst>
          </p:cNvPr>
          <p:cNvSpPr txBox="1"/>
          <p:nvPr/>
        </p:nvSpPr>
        <p:spPr>
          <a:xfrm>
            <a:off x="9349946" y="340739"/>
            <a:ext cx="22601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/>
              <a:t>Gymnasiernes Bestyrelsesforening</a:t>
            </a:r>
          </a:p>
        </p:txBody>
      </p:sp>
    </p:spTree>
    <p:extLst>
      <p:ext uri="{BB962C8B-B14F-4D97-AF65-F5344CB8AC3E}">
        <p14:creationId xmlns:p14="http://schemas.microsoft.com/office/powerpoint/2010/main" val="438476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48AF9ABB-7A39-9F55-76A1-0B6E4B14A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5563-22A4-2C49-971F-DF74FD805A99}" type="slidenum">
              <a:rPr lang="da-DK" smtClean="0"/>
              <a:pPr/>
              <a:t>2</a:t>
            </a:fld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B45DEFC-714F-8460-6906-0B585C5DD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Indhold</a:t>
            </a:r>
          </a:p>
        </p:txBody>
      </p:sp>
      <p:graphicFrame>
        <p:nvGraphicFramePr>
          <p:cNvPr id="5" name="Pladsholder til indhold 4">
            <a:extLst>
              <a:ext uri="{FF2B5EF4-FFF2-40B4-BE49-F238E27FC236}">
                <a16:creationId xmlns:a16="http://schemas.microsoft.com/office/drawing/2014/main" id="{CECE4714-010F-B531-37D5-C3E1610B61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0212076"/>
              </p:ext>
            </p:extLst>
          </p:nvPr>
        </p:nvGraphicFramePr>
        <p:xfrm>
          <a:off x="838200" y="1924608"/>
          <a:ext cx="7763458" cy="39890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82304">
                  <a:extLst>
                    <a:ext uri="{9D8B030D-6E8A-4147-A177-3AD203B41FA5}">
                      <a16:colId xmlns:a16="http://schemas.microsoft.com/office/drawing/2014/main" val="2514759740"/>
                    </a:ext>
                  </a:extLst>
                </a:gridCol>
                <a:gridCol w="681154">
                  <a:extLst>
                    <a:ext uri="{9D8B030D-6E8A-4147-A177-3AD203B41FA5}">
                      <a16:colId xmlns:a16="http://schemas.microsoft.com/office/drawing/2014/main" val="30106388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a-DK" sz="1500" b="1" dirty="0"/>
                        <a:t>Baggrund og formål</a:t>
                      </a: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a-DK" sz="1500" b="0" dirty="0"/>
                        <a:t>3</a:t>
                      </a: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37033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a-DK" sz="1500" b="1" dirty="0"/>
                        <a:t>Indhold </a:t>
                      </a: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a-DK" sz="1500" b="0" dirty="0"/>
                        <a:t>6</a:t>
                      </a: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5737215"/>
                  </a:ext>
                </a:extLst>
              </a:tr>
              <a:tr h="22980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a-DK" sz="1500" b="1" dirty="0"/>
                        <a:t>Oplæg til proces for bestyrelsens drøftelser</a:t>
                      </a: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a-DK" sz="1500" b="0" dirty="0"/>
                        <a:t>7</a:t>
                      </a: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9352956"/>
                  </a:ext>
                </a:extLst>
              </a:tr>
              <a:tr h="22980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a-DK" sz="1500" b="1" dirty="0"/>
                        <a:t>Værktøj til bestyrelserne – </a:t>
                      </a:r>
                      <a:r>
                        <a:rPr lang="da-DK" sz="1500" b="1" i="1" dirty="0"/>
                        <a:t>udgør strukturen for værktøjet til ledelserne</a:t>
                      </a:r>
                      <a:endParaRPr lang="da-DK" sz="1500" b="1" dirty="0"/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a-DK" sz="1500" b="0" dirty="0"/>
                        <a:t>6</a:t>
                      </a: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1197986"/>
                  </a:ext>
                </a:extLst>
              </a:tr>
              <a:tr h="2093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a-DK" sz="15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Data</a:t>
                      </a: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a-DK" sz="1500" b="0" dirty="0"/>
                        <a:t>8</a:t>
                      </a: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2884017"/>
                  </a:ext>
                </a:extLst>
              </a:tr>
              <a:tr h="2093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a-DK" sz="1500" dirty="0"/>
                        <a:t>   Drøftelse #1: Hvad kendetegner institutionen i dag?</a:t>
                      </a: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a-DK" sz="1500" b="0" dirty="0"/>
                        <a:t>9</a:t>
                      </a: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196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a-DK" sz="1500" dirty="0"/>
                        <a:t>   Drøftelse #2: Hvordan ser institutionens omverden og relationer ud i dag?</a:t>
                      </a: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a-DK" sz="1500" b="0" dirty="0"/>
                        <a:t>10</a:t>
                      </a: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6941901"/>
                  </a:ext>
                </a:extLst>
              </a:tr>
              <a:tr h="12361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a-DK" sz="1500" dirty="0"/>
                        <a:t>   Drøftelse #3: Hvad kan et nyt institutionslandskab betyde for institutionen?</a:t>
                      </a: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a-DK" sz="1500" b="0" dirty="0"/>
                        <a:t>11</a:t>
                      </a: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3678721"/>
                  </a:ext>
                </a:extLst>
              </a:tr>
              <a:tr h="2421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a-DK" sz="1500" dirty="0"/>
                        <a:t>   Drøftelse #4: Beslutninger om næste skridt</a:t>
                      </a: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a-DK" sz="1500" b="0" dirty="0"/>
                        <a:t>12</a:t>
                      </a: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9207708"/>
                  </a:ext>
                </a:extLst>
              </a:tr>
              <a:tr h="12361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a-DK" sz="1500" dirty="0"/>
                        <a:t>   Drøftelse #5: Opfølgning og fremdrift</a:t>
                      </a: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a-DK" sz="1500" b="0" dirty="0"/>
                        <a:t>13</a:t>
                      </a: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059388"/>
                  </a:ext>
                </a:extLst>
              </a:tr>
            </a:tbl>
          </a:graphicData>
        </a:graphic>
      </p:graphicFrame>
      <p:sp>
        <p:nvSpPr>
          <p:cNvPr id="6" name="Rektangel 5">
            <a:extLst>
              <a:ext uri="{FF2B5EF4-FFF2-40B4-BE49-F238E27FC236}">
                <a16:creationId xmlns:a16="http://schemas.microsoft.com/office/drawing/2014/main" id="{A6A56267-D456-A8C9-45D1-FB5FD1AC4ABF}"/>
              </a:ext>
            </a:extLst>
          </p:cNvPr>
          <p:cNvSpPr/>
          <p:nvPr/>
        </p:nvSpPr>
        <p:spPr>
          <a:xfrm>
            <a:off x="0" y="0"/>
            <a:ext cx="449369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55A6CE0A-BE66-22D6-73AF-452350476A50}"/>
              </a:ext>
            </a:extLst>
          </p:cNvPr>
          <p:cNvSpPr txBox="1"/>
          <p:nvPr/>
        </p:nvSpPr>
        <p:spPr>
          <a:xfrm>
            <a:off x="9349946" y="349000"/>
            <a:ext cx="22601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/>
              <a:t>Gymnasiernes Bestyrelsesforening</a:t>
            </a:r>
          </a:p>
        </p:txBody>
      </p:sp>
    </p:spTree>
    <p:extLst>
      <p:ext uri="{BB962C8B-B14F-4D97-AF65-F5344CB8AC3E}">
        <p14:creationId xmlns:p14="http://schemas.microsoft.com/office/powerpoint/2010/main" val="1908776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F52BB-094B-B917-CBCA-F6F77F119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974E1AE2-AA5C-D55D-D578-95CA1A650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5563-22A4-2C49-971F-DF74FD805A99}" type="slidenum">
              <a:rPr lang="da-DK" smtClean="0"/>
              <a:pPr/>
              <a:t>3</a:t>
            </a:fld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ABA3A48-A820-2441-980B-2A7A2B969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Lokal stillingtagen er afgørende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5CFF050E-A93D-5A9A-C315-B37EF953545E}"/>
              </a:ext>
            </a:extLst>
          </p:cNvPr>
          <p:cNvSpPr/>
          <p:nvPr/>
        </p:nvSpPr>
        <p:spPr>
          <a:xfrm>
            <a:off x="0" y="0"/>
            <a:ext cx="449369" cy="6858000"/>
          </a:xfrm>
          <a:prstGeom prst="rect">
            <a:avLst/>
          </a:prstGeom>
          <a:solidFill>
            <a:srgbClr val="788A2A"/>
          </a:solidFill>
          <a:ln>
            <a:solidFill>
              <a:srgbClr val="788A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Pladsholder til indhold 2">
            <a:extLst>
              <a:ext uri="{FF2B5EF4-FFF2-40B4-BE49-F238E27FC236}">
                <a16:creationId xmlns:a16="http://schemas.microsoft.com/office/drawing/2014/main" id="{B5DD9598-C259-CA52-4875-B2EA55DD8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08754"/>
            <a:ext cx="5207001" cy="46383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1900" dirty="0"/>
              <a:t>I 2025 er der truffet politiske aftaler om at etablere en ny gymnasial uddannelse – epx – og om at skabe et </a:t>
            </a:r>
            <a:r>
              <a:rPr lang="da-DK" sz="1900" b="1" dirty="0"/>
              <a:t>nyt institutionslandskab </a:t>
            </a:r>
            <a:r>
              <a:rPr lang="da-DK" sz="1900" dirty="0"/>
              <a:t>med betydning for både ungdoms- og voksenuddannelser.</a:t>
            </a:r>
            <a:br>
              <a:rPr lang="da-DK" sz="1900" dirty="0"/>
            </a:br>
            <a:endParaRPr lang="da-DK" sz="1900" dirty="0"/>
          </a:p>
          <a:p>
            <a:pPr marL="0" indent="0">
              <a:buNone/>
            </a:pPr>
            <a:r>
              <a:rPr lang="da-DK" sz="1900" dirty="0"/>
              <a:t>Institutioner for almengymnasial uddannelse skal med den nye uddannelse epx rumme en større elevgruppe, have færre stx elever pga. hævet adgangskrav og forholde sig til nedlæggelsen af HF. </a:t>
            </a:r>
            <a:br>
              <a:rPr lang="da-DK" sz="1900" dirty="0"/>
            </a:br>
            <a:endParaRPr lang="da-DK" sz="1900" dirty="0"/>
          </a:p>
          <a:p>
            <a:pPr marL="0" indent="0">
              <a:buNone/>
            </a:pPr>
            <a:r>
              <a:rPr lang="da-DK" sz="1900" dirty="0"/>
              <a:t>Dét fordrer, at hver enkelt institution </a:t>
            </a:r>
            <a:r>
              <a:rPr lang="da-DK" sz="1900" b="1" dirty="0"/>
              <a:t>tager stilling </a:t>
            </a:r>
            <a:r>
              <a:rPr lang="da-DK" sz="1900" dirty="0"/>
              <a:t>til muligheder og udfordringer i et nyt institutionslandskab.</a:t>
            </a:r>
          </a:p>
        </p:txBody>
      </p:sp>
      <p:sp>
        <p:nvSpPr>
          <p:cNvPr id="6" name="Pil: vinkel 5">
            <a:extLst>
              <a:ext uri="{FF2B5EF4-FFF2-40B4-BE49-F238E27FC236}">
                <a16:creationId xmlns:a16="http://schemas.microsoft.com/office/drawing/2014/main" id="{5D589C81-AC92-4903-DE21-36B6D1147B69}"/>
              </a:ext>
            </a:extLst>
          </p:cNvPr>
          <p:cNvSpPr/>
          <p:nvPr/>
        </p:nvSpPr>
        <p:spPr>
          <a:xfrm>
            <a:off x="8774047" y="2158820"/>
            <a:ext cx="273563" cy="627233"/>
          </a:xfrm>
          <a:prstGeom prst="chevron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Pil: vinkel 6">
            <a:extLst>
              <a:ext uri="{FF2B5EF4-FFF2-40B4-BE49-F238E27FC236}">
                <a16:creationId xmlns:a16="http://schemas.microsoft.com/office/drawing/2014/main" id="{3B5D9BE6-63B3-8C77-1A26-5024C1C91D77}"/>
              </a:ext>
            </a:extLst>
          </p:cNvPr>
          <p:cNvSpPr/>
          <p:nvPr/>
        </p:nvSpPr>
        <p:spPr>
          <a:xfrm>
            <a:off x="8774047" y="3518228"/>
            <a:ext cx="273563" cy="627233"/>
          </a:xfrm>
          <a:prstGeom prst="chevron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Pil: vinkel 7">
            <a:extLst>
              <a:ext uri="{FF2B5EF4-FFF2-40B4-BE49-F238E27FC236}">
                <a16:creationId xmlns:a16="http://schemas.microsoft.com/office/drawing/2014/main" id="{400E69E8-6261-5116-C958-EE8CB6E87B05}"/>
              </a:ext>
            </a:extLst>
          </p:cNvPr>
          <p:cNvSpPr/>
          <p:nvPr/>
        </p:nvSpPr>
        <p:spPr>
          <a:xfrm>
            <a:off x="8774047" y="4877636"/>
            <a:ext cx="273563" cy="627233"/>
          </a:xfrm>
          <a:prstGeom prst="chevron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9" name="Grafik 8" descr="Moderne arkitektur kontur">
            <a:extLst>
              <a:ext uri="{FF2B5EF4-FFF2-40B4-BE49-F238E27FC236}">
                <a16:creationId xmlns:a16="http://schemas.microsoft.com/office/drawing/2014/main" id="{3EAE8F2D-9531-9CC9-8D1C-D813C56D31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72656" y="1823212"/>
            <a:ext cx="1005840" cy="1005840"/>
          </a:xfrm>
          <a:prstGeom prst="rect">
            <a:avLst/>
          </a:prstGeom>
        </p:spPr>
      </p:pic>
      <p:pic>
        <p:nvPicPr>
          <p:cNvPr id="10" name="Grafik 9" descr="Moderne arkitektur kontur">
            <a:extLst>
              <a:ext uri="{FF2B5EF4-FFF2-40B4-BE49-F238E27FC236}">
                <a16:creationId xmlns:a16="http://schemas.microsoft.com/office/drawing/2014/main" id="{C349CEC8-CA90-69AE-7772-1C7EBB8A7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79152" y="1848759"/>
            <a:ext cx="1005840" cy="1005840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73281B78-7722-0832-FB50-8E6ADF57A0B5}"/>
              </a:ext>
            </a:extLst>
          </p:cNvPr>
          <p:cNvSpPr/>
          <p:nvPr/>
        </p:nvSpPr>
        <p:spPr>
          <a:xfrm>
            <a:off x="6926072" y="3896056"/>
            <a:ext cx="2289898" cy="58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600" dirty="0">
                <a:solidFill>
                  <a:schemeClr val="tx1"/>
                </a:solidFill>
                <a:latin typeface="+mj-lt"/>
              </a:rPr>
              <a:t>10. kl.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D47C8763-C03D-29C9-97E4-4C2723832526}"/>
              </a:ext>
            </a:extLst>
          </p:cNvPr>
          <p:cNvSpPr/>
          <p:nvPr/>
        </p:nvSpPr>
        <p:spPr>
          <a:xfrm>
            <a:off x="6913778" y="3355900"/>
            <a:ext cx="942899" cy="58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600" dirty="0">
                <a:solidFill>
                  <a:schemeClr val="tx1"/>
                </a:solidFill>
                <a:latin typeface="+mj-lt"/>
              </a:rPr>
              <a:t>GF1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545024E-2A20-A1FD-56F0-6778277EFFC3}"/>
              </a:ext>
            </a:extLst>
          </p:cNvPr>
          <p:cNvSpPr/>
          <p:nvPr/>
        </p:nvSpPr>
        <p:spPr>
          <a:xfrm>
            <a:off x="9979152" y="3406648"/>
            <a:ext cx="1005840" cy="1005840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>
                <a:solidFill>
                  <a:schemeClr val="tx1"/>
                </a:solidFill>
                <a:latin typeface="+mj-lt"/>
              </a:rPr>
              <a:t>EPX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A42A7A3-C718-42DA-215D-189B7723EABE}"/>
              </a:ext>
            </a:extLst>
          </p:cNvPr>
          <p:cNvSpPr/>
          <p:nvPr/>
        </p:nvSpPr>
        <p:spPr>
          <a:xfrm>
            <a:off x="6772656" y="3406648"/>
            <a:ext cx="1005840" cy="1005840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5DD7C824-EF05-230C-FBAB-E18978D7D87D}"/>
              </a:ext>
            </a:extLst>
          </p:cNvPr>
          <p:cNvSpPr txBox="1"/>
          <p:nvPr/>
        </p:nvSpPr>
        <p:spPr>
          <a:xfrm>
            <a:off x="7234657" y="3682741"/>
            <a:ext cx="5829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dirty="0">
                <a:solidFill>
                  <a:schemeClr val="tx1"/>
                </a:solidFill>
                <a:latin typeface="+mj-lt"/>
              </a:rPr>
              <a:t>HF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8FCF3FAB-ACEA-BC88-9EDF-F06FEFD54329}"/>
              </a:ext>
            </a:extLst>
          </p:cNvPr>
          <p:cNvSpPr txBox="1"/>
          <p:nvPr/>
        </p:nvSpPr>
        <p:spPr>
          <a:xfrm>
            <a:off x="6772656" y="3768791"/>
            <a:ext cx="6652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dirty="0">
                <a:solidFill>
                  <a:schemeClr val="tx1"/>
                </a:solidFill>
                <a:latin typeface="+mj-lt"/>
              </a:rPr>
              <a:t>Eux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16D6650F-BE9E-20C6-24EE-0001D5F33055}"/>
              </a:ext>
            </a:extLst>
          </p:cNvPr>
          <p:cNvSpPr/>
          <p:nvPr/>
        </p:nvSpPr>
        <p:spPr>
          <a:xfrm>
            <a:off x="5914958" y="2677477"/>
            <a:ext cx="2721231" cy="3614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600" dirty="0">
                <a:solidFill>
                  <a:schemeClr val="tx1"/>
                </a:solidFill>
                <a:latin typeface="+mj-lt"/>
              </a:rPr>
              <a:t>Institutioner for almengymnasial uddannelse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A7E5ACA5-4E43-E5CD-627C-D3B3EF860405}"/>
              </a:ext>
            </a:extLst>
          </p:cNvPr>
          <p:cNvSpPr/>
          <p:nvPr/>
        </p:nvSpPr>
        <p:spPr>
          <a:xfrm>
            <a:off x="9621854" y="2742952"/>
            <a:ext cx="1720434" cy="3614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600" dirty="0" err="1">
                <a:solidFill>
                  <a:schemeClr val="tx1"/>
                </a:solidFill>
                <a:latin typeface="+mj-lt"/>
              </a:rPr>
              <a:t>Ungdomsudd</a:t>
            </a:r>
            <a:r>
              <a:rPr lang="da-DK" sz="1600" dirty="0">
                <a:solidFill>
                  <a:schemeClr val="tx1"/>
                </a:solidFill>
                <a:latin typeface="+mj-lt"/>
              </a:rPr>
              <a:t>.-institution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322955CA-01C6-DDA7-0AB9-D2F6C08BA4F1}"/>
              </a:ext>
            </a:extLst>
          </p:cNvPr>
          <p:cNvSpPr/>
          <p:nvPr/>
        </p:nvSpPr>
        <p:spPr>
          <a:xfrm>
            <a:off x="6329336" y="5518636"/>
            <a:ext cx="1892477" cy="3614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>
                <a:solidFill>
                  <a:schemeClr val="tx1"/>
                </a:solidFill>
                <a:latin typeface="+mj-lt"/>
              </a:rPr>
              <a:t>Tilbud til voksne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49D637DD-3833-2E0D-30EB-18A998DD2161}"/>
              </a:ext>
            </a:extLst>
          </p:cNvPr>
          <p:cNvSpPr/>
          <p:nvPr/>
        </p:nvSpPr>
        <p:spPr>
          <a:xfrm>
            <a:off x="6523678" y="4880594"/>
            <a:ext cx="469233" cy="469233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25091D9E-12CF-27F8-2706-01D9101D2BE9}"/>
              </a:ext>
            </a:extLst>
          </p:cNvPr>
          <p:cNvSpPr/>
          <p:nvPr/>
        </p:nvSpPr>
        <p:spPr>
          <a:xfrm>
            <a:off x="7071561" y="4893283"/>
            <a:ext cx="469233" cy="469233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83EE4608-F202-32C1-333E-58CAE469D979}"/>
              </a:ext>
            </a:extLst>
          </p:cNvPr>
          <p:cNvSpPr/>
          <p:nvPr/>
        </p:nvSpPr>
        <p:spPr>
          <a:xfrm>
            <a:off x="7623795" y="4899871"/>
            <a:ext cx="469233" cy="469233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94743575-9CB1-8DA0-2C8F-715FAE08584D}"/>
              </a:ext>
            </a:extLst>
          </p:cNvPr>
          <p:cNvSpPr/>
          <p:nvPr/>
        </p:nvSpPr>
        <p:spPr>
          <a:xfrm>
            <a:off x="10123437" y="4954640"/>
            <a:ext cx="469233" cy="469233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CBA2E4EE-13C3-090A-8527-9E7BEEAD18A4}"/>
              </a:ext>
            </a:extLst>
          </p:cNvPr>
          <p:cNvSpPr/>
          <p:nvPr/>
        </p:nvSpPr>
        <p:spPr>
          <a:xfrm>
            <a:off x="10459617" y="4954640"/>
            <a:ext cx="469233" cy="469233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0F5E20B2-3DA3-E113-DFA0-5AD8EAC60A59}"/>
              </a:ext>
            </a:extLst>
          </p:cNvPr>
          <p:cNvSpPr/>
          <p:nvPr/>
        </p:nvSpPr>
        <p:spPr>
          <a:xfrm>
            <a:off x="10291527" y="4720023"/>
            <a:ext cx="469233" cy="469233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89FABD52-6C41-8D05-E978-AC436743FBD8}"/>
              </a:ext>
            </a:extLst>
          </p:cNvPr>
          <p:cNvSpPr/>
          <p:nvPr/>
        </p:nvSpPr>
        <p:spPr>
          <a:xfrm>
            <a:off x="9599844" y="5518636"/>
            <a:ext cx="1892477" cy="3614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>
                <a:solidFill>
                  <a:schemeClr val="tx1"/>
                </a:solidFill>
                <a:latin typeface="+mj-lt"/>
              </a:rPr>
              <a:t>Tilbud til voksne</a:t>
            </a:r>
          </a:p>
        </p:txBody>
      </p:sp>
      <p:sp>
        <p:nvSpPr>
          <p:cNvPr id="27" name="Tekstfelt 26">
            <a:extLst>
              <a:ext uri="{FF2B5EF4-FFF2-40B4-BE49-F238E27FC236}">
                <a16:creationId xmlns:a16="http://schemas.microsoft.com/office/drawing/2014/main" id="{B9BB037D-2026-AE1B-92BE-8EF722AA6F13}"/>
              </a:ext>
            </a:extLst>
          </p:cNvPr>
          <p:cNvSpPr txBox="1"/>
          <p:nvPr/>
        </p:nvSpPr>
        <p:spPr>
          <a:xfrm>
            <a:off x="9349946" y="340739"/>
            <a:ext cx="22601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/>
              <a:t>Gymnasiernes Bestyrelsesforening</a:t>
            </a:r>
          </a:p>
        </p:txBody>
      </p:sp>
    </p:spTree>
    <p:extLst>
      <p:ext uri="{BB962C8B-B14F-4D97-AF65-F5344CB8AC3E}">
        <p14:creationId xmlns:p14="http://schemas.microsoft.com/office/powerpoint/2010/main" val="3132976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77A12-C60C-741D-9877-1C8EA858D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209376C4-92CE-FF3E-FE89-DD0D2BB96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5563-22A4-2C49-971F-DF74FD805A99}" type="slidenum">
              <a:rPr lang="da-DK" smtClean="0"/>
              <a:pPr/>
              <a:t>4</a:t>
            </a:fld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1243DF7-F301-1789-59C0-5FAD3C197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Lokal stillingtagen - processen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08F83E14-BBF9-CB2F-2E0C-B295E826B018}"/>
              </a:ext>
            </a:extLst>
          </p:cNvPr>
          <p:cNvSpPr/>
          <p:nvPr/>
        </p:nvSpPr>
        <p:spPr>
          <a:xfrm>
            <a:off x="0" y="0"/>
            <a:ext cx="449369" cy="6858000"/>
          </a:xfrm>
          <a:prstGeom prst="rect">
            <a:avLst/>
          </a:prstGeom>
          <a:solidFill>
            <a:srgbClr val="788A2A"/>
          </a:solidFill>
          <a:ln>
            <a:solidFill>
              <a:srgbClr val="788A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2" name="Lige forbindelse 1">
            <a:extLst>
              <a:ext uri="{FF2B5EF4-FFF2-40B4-BE49-F238E27FC236}">
                <a16:creationId xmlns:a16="http://schemas.microsoft.com/office/drawing/2014/main" id="{2E2B0E35-71D0-56BD-0945-5AD53B7822AB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5892849" y="2616552"/>
            <a:ext cx="368913" cy="288245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1D21C7A4-C10B-2788-3D19-5BB21C74BCC8}"/>
              </a:ext>
            </a:extLst>
          </p:cNvPr>
          <p:cNvCxnSpPr>
            <a:cxnSpLocks/>
            <a:stCxn id="12" idx="3"/>
            <a:endCxn id="16" idx="1"/>
          </p:cNvCxnSpPr>
          <p:nvPr/>
        </p:nvCxnSpPr>
        <p:spPr>
          <a:xfrm>
            <a:off x="5892849" y="2873267"/>
            <a:ext cx="368913" cy="262042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2971D83E-60CE-EA39-45E0-EF017E7C8A38}"/>
              </a:ext>
            </a:extLst>
          </p:cNvPr>
          <p:cNvCxnSpPr>
            <a:cxnSpLocks/>
          </p:cNvCxnSpPr>
          <p:nvPr/>
        </p:nvCxnSpPr>
        <p:spPr>
          <a:xfrm flipV="1">
            <a:off x="5892851" y="3777605"/>
            <a:ext cx="368913" cy="288245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F378D486-AEA4-3174-7911-81B89CC24B01}"/>
              </a:ext>
            </a:extLst>
          </p:cNvPr>
          <p:cNvCxnSpPr>
            <a:cxnSpLocks/>
          </p:cNvCxnSpPr>
          <p:nvPr/>
        </p:nvCxnSpPr>
        <p:spPr>
          <a:xfrm>
            <a:off x="5892851" y="4065851"/>
            <a:ext cx="368913" cy="288246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BA43FC09-E126-5132-E573-986E33206C22}"/>
              </a:ext>
            </a:extLst>
          </p:cNvPr>
          <p:cNvCxnSpPr>
            <a:cxnSpLocks/>
          </p:cNvCxnSpPr>
          <p:nvPr/>
        </p:nvCxnSpPr>
        <p:spPr>
          <a:xfrm flipV="1">
            <a:off x="5892849" y="4947066"/>
            <a:ext cx="368913" cy="288245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F42CB740-3B00-05F8-ACA7-87C066F6027C}"/>
              </a:ext>
            </a:extLst>
          </p:cNvPr>
          <p:cNvCxnSpPr>
            <a:cxnSpLocks/>
          </p:cNvCxnSpPr>
          <p:nvPr/>
        </p:nvCxnSpPr>
        <p:spPr>
          <a:xfrm>
            <a:off x="5892849" y="5235312"/>
            <a:ext cx="368913" cy="288246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ktangel 10">
            <a:extLst>
              <a:ext uri="{FF2B5EF4-FFF2-40B4-BE49-F238E27FC236}">
                <a16:creationId xmlns:a16="http://schemas.microsoft.com/office/drawing/2014/main" id="{332B46EF-5098-FE17-21AE-0C0D0FA99E2B}"/>
              </a:ext>
            </a:extLst>
          </p:cNvPr>
          <p:cNvSpPr/>
          <p:nvPr/>
        </p:nvSpPr>
        <p:spPr>
          <a:xfrm>
            <a:off x="1389166" y="2431881"/>
            <a:ext cx="2030598" cy="134572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a-DK" sz="16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Institutionen i dag</a:t>
            </a:r>
          </a:p>
          <a:p>
            <a:endParaRPr lang="da-DK" sz="1600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da-DK" sz="12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Styrker</a:t>
            </a:r>
          </a:p>
          <a:p>
            <a:pPr marL="171450" indent="-171450">
              <a:buFontTx/>
              <a:buChar char="-"/>
            </a:pPr>
            <a:r>
              <a:rPr lang="da-DK" sz="12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Udfordringer</a:t>
            </a:r>
          </a:p>
          <a:p>
            <a:pPr marL="171450" indent="-171450">
              <a:buFontTx/>
              <a:buChar char="-"/>
            </a:pPr>
            <a:r>
              <a:rPr lang="da-DK" sz="12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Muligheder</a:t>
            </a:r>
          </a:p>
          <a:p>
            <a:pPr marL="171450" indent="-171450">
              <a:buFontTx/>
              <a:buChar char="-"/>
            </a:pPr>
            <a:r>
              <a:rPr lang="da-DK" sz="12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Trusler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5E9715A3-7AA7-639C-EE14-F63B8ED46AF2}"/>
              </a:ext>
            </a:extLst>
          </p:cNvPr>
          <p:cNvSpPr/>
          <p:nvPr/>
        </p:nvSpPr>
        <p:spPr>
          <a:xfrm>
            <a:off x="3862251" y="2425383"/>
            <a:ext cx="2030598" cy="895768"/>
          </a:xfrm>
          <a:prstGeom prst="rect">
            <a:avLst/>
          </a:prstGeom>
          <a:solidFill>
            <a:schemeClr val="accent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/>
              <a:t>Institutionen består i nuværende form 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5A911282-E6DF-5E21-7D8E-775FAE9A2873}"/>
              </a:ext>
            </a:extLst>
          </p:cNvPr>
          <p:cNvSpPr/>
          <p:nvPr/>
        </p:nvSpPr>
        <p:spPr>
          <a:xfrm>
            <a:off x="3862253" y="3594845"/>
            <a:ext cx="2030598" cy="8957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/>
              <a:t>Sammenlægning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DAB8DFF5-80CE-42D3-18DE-59529F2EDE65}"/>
              </a:ext>
            </a:extLst>
          </p:cNvPr>
          <p:cNvSpPr/>
          <p:nvPr/>
        </p:nvSpPr>
        <p:spPr>
          <a:xfrm>
            <a:off x="3862251" y="4787428"/>
            <a:ext cx="2030598" cy="8957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/>
              <a:t>Udspaltning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9C31D910-67BB-9094-6618-9B8DC8649C70}"/>
              </a:ext>
            </a:extLst>
          </p:cNvPr>
          <p:cNvSpPr/>
          <p:nvPr/>
        </p:nvSpPr>
        <p:spPr>
          <a:xfrm>
            <a:off x="6261762" y="2430709"/>
            <a:ext cx="2030598" cy="371685"/>
          </a:xfrm>
          <a:prstGeom prst="rect">
            <a:avLst/>
          </a:prstGeom>
          <a:solidFill>
            <a:schemeClr val="accent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/>
              <a:t>Med epx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820C586F-904A-C6C7-D5B1-3BF47E8C600D}"/>
              </a:ext>
            </a:extLst>
          </p:cNvPr>
          <p:cNvSpPr/>
          <p:nvPr/>
        </p:nvSpPr>
        <p:spPr>
          <a:xfrm>
            <a:off x="6261762" y="2949466"/>
            <a:ext cx="2030598" cy="371685"/>
          </a:xfrm>
          <a:prstGeom prst="rect">
            <a:avLst/>
          </a:prstGeom>
          <a:solidFill>
            <a:schemeClr val="accent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/>
              <a:t>Uden epx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E541A363-74B0-702B-9049-63A4605E6F0A}"/>
              </a:ext>
            </a:extLst>
          </p:cNvPr>
          <p:cNvSpPr/>
          <p:nvPr/>
        </p:nvSpPr>
        <p:spPr>
          <a:xfrm>
            <a:off x="6261764" y="3594845"/>
            <a:ext cx="2030598" cy="37168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/>
              <a:t>Med epx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BF450E30-F885-52E0-AB8B-8EA87134527B}"/>
              </a:ext>
            </a:extLst>
          </p:cNvPr>
          <p:cNvSpPr/>
          <p:nvPr/>
        </p:nvSpPr>
        <p:spPr>
          <a:xfrm>
            <a:off x="6261764" y="4116300"/>
            <a:ext cx="2030598" cy="37168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/>
              <a:t>Uden epx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59C1EC0F-8DB1-BA72-8C51-7D8713C1CCF9}"/>
              </a:ext>
            </a:extLst>
          </p:cNvPr>
          <p:cNvSpPr/>
          <p:nvPr/>
        </p:nvSpPr>
        <p:spPr>
          <a:xfrm>
            <a:off x="6261762" y="4782159"/>
            <a:ext cx="2030598" cy="3716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/>
              <a:t>Med epx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E41C5426-4041-AC26-1175-DA2C3D1BB4B9}"/>
              </a:ext>
            </a:extLst>
          </p:cNvPr>
          <p:cNvSpPr/>
          <p:nvPr/>
        </p:nvSpPr>
        <p:spPr>
          <a:xfrm>
            <a:off x="6261762" y="5311511"/>
            <a:ext cx="2030598" cy="3716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/>
              <a:t>Uden epx</a:t>
            </a: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379552CA-881A-FB8F-A6B1-ADA27163A63E}"/>
              </a:ext>
            </a:extLst>
          </p:cNvPr>
          <p:cNvSpPr/>
          <p:nvPr/>
        </p:nvSpPr>
        <p:spPr>
          <a:xfrm>
            <a:off x="1389166" y="5761619"/>
            <a:ext cx="2030598" cy="4403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b="1" dirty="0">
                <a:solidFill>
                  <a:schemeClr val="tx1"/>
                </a:solidFill>
                <a:latin typeface="+mj-lt"/>
              </a:rPr>
              <a:t>Afklaringsfase</a:t>
            </a: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8815389B-CB01-3E6F-C30E-6803227409C2}"/>
              </a:ext>
            </a:extLst>
          </p:cNvPr>
          <p:cNvSpPr/>
          <p:nvPr/>
        </p:nvSpPr>
        <p:spPr>
          <a:xfrm>
            <a:off x="3862250" y="5775281"/>
            <a:ext cx="2030598" cy="4403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b="1" dirty="0">
                <a:solidFill>
                  <a:schemeClr val="tx1"/>
                </a:solidFill>
                <a:latin typeface="+mj-lt"/>
              </a:rPr>
              <a:t>Beslutningsfase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FFC879AB-3B55-313C-043B-093324462398}"/>
              </a:ext>
            </a:extLst>
          </p:cNvPr>
          <p:cNvSpPr/>
          <p:nvPr/>
        </p:nvSpPr>
        <p:spPr>
          <a:xfrm>
            <a:off x="6261761" y="5775280"/>
            <a:ext cx="2030598" cy="4403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b="1" dirty="0">
                <a:solidFill>
                  <a:schemeClr val="tx1"/>
                </a:solidFill>
                <a:latin typeface="+mj-lt"/>
              </a:rPr>
              <a:t>Eksekveringsfase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0BFB0929-4FB9-9F3F-5830-13E282708695}"/>
              </a:ext>
            </a:extLst>
          </p:cNvPr>
          <p:cNvSpPr/>
          <p:nvPr/>
        </p:nvSpPr>
        <p:spPr>
          <a:xfrm>
            <a:off x="8661270" y="5761354"/>
            <a:ext cx="2117834" cy="4403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b="1" dirty="0">
                <a:solidFill>
                  <a:schemeClr val="tx1"/>
                </a:solidFill>
                <a:latin typeface="+mj-lt"/>
              </a:rPr>
              <a:t>Implementeringsfase</a:t>
            </a:r>
          </a:p>
        </p:txBody>
      </p:sp>
      <p:cxnSp>
        <p:nvCxnSpPr>
          <p:cNvPr id="25" name="Lige forbindelse 24">
            <a:extLst>
              <a:ext uri="{FF2B5EF4-FFF2-40B4-BE49-F238E27FC236}">
                <a16:creationId xmlns:a16="http://schemas.microsoft.com/office/drawing/2014/main" id="{BC3D591B-58B8-C944-FD83-1B7F7A9C11E9}"/>
              </a:ext>
            </a:extLst>
          </p:cNvPr>
          <p:cNvCxnSpPr>
            <a:cxnSpLocks/>
            <a:stCxn id="15" idx="3"/>
            <a:endCxn id="31" idx="1"/>
          </p:cNvCxnSpPr>
          <p:nvPr/>
        </p:nvCxnSpPr>
        <p:spPr>
          <a:xfrm>
            <a:off x="8292360" y="2616552"/>
            <a:ext cx="368912" cy="255401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Lige forbindelse 25">
            <a:extLst>
              <a:ext uri="{FF2B5EF4-FFF2-40B4-BE49-F238E27FC236}">
                <a16:creationId xmlns:a16="http://schemas.microsoft.com/office/drawing/2014/main" id="{35267530-E41B-913E-6FDE-E6DCB6662786}"/>
              </a:ext>
            </a:extLst>
          </p:cNvPr>
          <p:cNvCxnSpPr>
            <a:cxnSpLocks/>
            <a:stCxn id="16" idx="3"/>
            <a:endCxn id="31" idx="1"/>
          </p:cNvCxnSpPr>
          <p:nvPr/>
        </p:nvCxnSpPr>
        <p:spPr>
          <a:xfrm flipV="1">
            <a:off x="8292360" y="2871953"/>
            <a:ext cx="368912" cy="263356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Lige forbindelse 26">
            <a:extLst>
              <a:ext uri="{FF2B5EF4-FFF2-40B4-BE49-F238E27FC236}">
                <a16:creationId xmlns:a16="http://schemas.microsoft.com/office/drawing/2014/main" id="{894F904B-C9F8-A1A4-1EC0-8099EA777E19}"/>
              </a:ext>
            </a:extLst>
          </p:cNvPr>
          <p:cNvCxnSpPr>
            <a:cxnSpLocks/>
          </p:cNvCxnSpPr>
          <p:nvPr/>
        </p:nvCxnSpPr>
        <p:spPr>
          <a:xfrm>
            <a:off x="8292361" y="3751856"/>
            <a:ext cx="368912" cy="288245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Lige forbindelse 27">
            <a:extLst>
              <a:ext uri="{FF2B5EF4-FFF2-40B4-BE49-F238E27FC236}">
                <a16:creationId xmlns:a16="http://schemas.microsoft.com/office/drawing/2014/main" id="{D27BE044-A8A2-CADF-55E3-06C46F45601B}"/>
              </a:ext>
            </a:extLst>
          </p:cNvPr>
          <p:cNvCxnSpPr>
            <a:cxnSpLocks/>
          </p:cNvCxnSpPr>
          <p:nvPr/>
        </p:nvCxnSpPr>
        <p:spPr>
          <a:xfrm flipV="1">
            <a:off x="8292361" y="4040101"/>
            <a:ext cx="368912" cy="288247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Lige forbindelse 28">
            <a:extLst>
              <a:ext uri="{FF2B5EF4-FFF2-40B4-BE49-F238E27FC236}">
                <a16:creationId xmlns:a16="http://schemas.microsoft.com/office/drawing/2014/main" id="{3FB3FE5E-CAD7-645A-3B20-D99DF036742E}"/>
              </a:ext>
            </a:extLst>
          </p:cNvPr>
          <p:cNvCxnSpPr>
            <a:cxnSpLocks/>
          </p:cNvCxnSpPr>
          <p:nvPr/>
        </p:nvCxnSpPr>
        <p:spPr>
          <a:xfrm>
            <a:off x="8292359" y="4941813"/>
            <a:ext cx="368912" cy="288245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Lige forbindelse 29">
            <a:extLst>
              <a:ext uri="{FF2B5EF4-FFF2-40B4-BE49-F238E27FC236}">
                <a16:creationId xmlns:a16="http://schemas.microsoft.com/office/drawing/2014/main" id="{75830922-7C3D-C22D-E86B-E84CCA9E60E2}"/>
              </a:ext>
            </a:extLst>
          </p:cNvPr>
          <p:cNvCxnSpPr>
            <a:cxnSpLocks/>
          </p:cNvCxnSpPr>
          <p:nvPr/>
        </p:nvCxnSpPr>
        <p:spPr>
          <a:xfrm flipV="1">
            <a:off x="8292359" y="5230058"/>
            <a:ext cx="368912" cy="288247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ktangel 30">
            <a:extLst>
              <a:ext uri="{FF2B5EF4-FFF2-40B4-BE49-F238E27FC236}">
                <a16:creationId xmlns:a16="http://schemas.microsoft.com/office/drawing/2014/main" id="{F134F222-283D-863D-ABB7-7C2FBCACA980}"/>
              </a:ext>
            </a:extLst>
          </p:cNvPr>
          <p:cNvSpPr/>
          <p:nvPr/>
        </p:nvSpPr>
        <p:spPr>
          <a:xfrm>
            <a:off x="8661272" y="2425382"/>
            <a:ext cx="2117835" cy="893141"/>
          </a:xfrm>
          <a:prstGeom prst="rect">
            <a:avLst/>
          </a:prstGeom>
          <a:solidFill>
            <a:schemeClr val="accent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100" dirty="0"/>
              <a:t>Strategi og økonomi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100" dirty="0"/>
              <a:t>Organisering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100" dirty="0"/>
              <a:t>Udbud og uddannelsesmiljø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100" dirty="0"/>
              <a:t>Faglig synergi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100" dirty="0"/>
              <a:t>Mv.</a:t>
            </a:r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64AF9825-DF70-F667-3F41-E09C395C7FE7}"/>
              </a:ext>
            </a:extLst>
          </p:cNvPr>
          <p:cNvSpPr/>
          <p:nvPr/>
        </p:nvSpPr>
        <p:spPr>
          <a:xfrm>
            <a:off x="8661274" y="3594846"/>
            <a:ext cx="2117835" cy="8931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100" dirty="0"/>
              <a:t>Strategi og økonomi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100" dirty="0"/>
              <a:t>Organisering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100" dirty="0"/>
              <a:t>Udbud og uddannelsesmiljø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100" dirty="0"/>
              <a:t>Faglig synergi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100" dirty="0"/>
              <a:t>Mv.</a:t>
            </a:r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F14C3DDD-A54D-57E4-AFBC-5019A0998582}"/>
              </a:ext>
            </a:extLst>
          </p:cNvPr>
          <p:cNvSpPr/>
          <p:nvPr/>
        </p:nvSpPr>
        <p:spPr>
          <a:xfrm>
            <a:off x="8661271" y="4782159"/>
            <a:ext cx="2117835" cy="9010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100" dirty="0"/>
              <a:t>Strategi og økonomi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100" dirty="0"/>
              <a:t>Organisering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100" dirty="0"/>
              <a:t>Udbud og uddannelsesmiljø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100" dirty="0"/>
              <a:t>Faglig synergi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100" dirty="0"/>
              <a:t>Mv.</a:t>
            </a:r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2D1F6D98-0457-6D03-02C5-5F8F715B9A05}"/>
              </a:ext>
            </a:extLst>
          </p:cNvPr>
          <p:cNvSpPr/>
          <p:nvPr/>
        </p:nvSpPr>
        <p:spPr>
          <a:xfrm>
            <a:off x="1389166" y="6267047"/>
            <a:ext cx="2030598" cy="4403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050" i="1" dirty="0">
                <a:solidFill>
                  <a:schemeClr val="tx1"/>
                </a:solidFill>
                <a:latin typeface="+mj-lt"/>
              </a:rPr>
              <a:t>Dette værktøj knytter sig til afklaringsfasen</a:t>
            </a:r>
          </a:p>
        </p:txBody>
      </p:sp>
      <p:sp>
        <p:nvSpPr>
          <p:cNvPr id="35" name="Højre klammeparentes 34">
            <a:extLst>
              <a:ext uri="{FF2B5EF4-FFF2-40B4-BE49-F238E27FC236}">
                <a16:creationId xmlns:a16="http://schemas.microsoft.com/office/drawing/2014/main" id="{C430C6B2-FFA2-7B44-D160-D33AD6BEFBDC}"/>
              </a:ext>
            </a:extLst>
          </p:cNvPr>
          <p:cNvSpPr/>
          <p:nvPr/>
        </p:nvSpPr>
        <p:spPr>
          <a:xfrm rot="5400000">
            <a:off x="2310282" y="5266054"/>
            <a:ext cx="121453" cy="1871366"/>
          </a:xfrm>
          <a:prstGeom prst="rightBrace">
            <a:avLst>
              <a:gd name="adj1" fmla="val 137505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2B50AC68-36D1-C257-8328-41F94A088EA7}"/>
              </a:ext>
            </a:extLst>
          </p:cNvPr>
          <p:cNvSpPr/>
          <p:nvPr/>
        </p:nvSpPr>
        <p:spPr>
          <a:xfrm>
            <a:off x="1389166" y="4328348"/>
            <a:ext cx="2030598" cy="135484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a-DK" sz="16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Rammer for det nye landskab</a:t>
            </a:r>
          </a:p>
          <a:p>
            <a:endParaRPr lang="da-DK" sz="1200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da-DK" sz="12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Epx / ikke epx</a:t>
            </a:r>
          </a:p>
          <a:p>
            <a:pPr marL="171450" indent="-171450">
              <a:buFontTx/>
              <a:buChar char="-"/>
            </a:pPr>
            <a:r>
              <a:rPr lang="da-DK" sz="12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Øvrige udbud</a:t>
            </a:r>
          </a:p>
          <a:p>
            <a:pPr marL="171450" indent="-171450">
              <a:buFontTx/>
              <a:buChar char="-"/>
            </a:pPr>
            <a:r>
              <a:rPr lang="da-DK" sz="12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Ny </a:t>
            </a:r>
            <a:r>
              <a:rPr lang="da-DK" sz="12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institutionslov</a:t>
            </a:r>
            <a:endParaRPr lang="da-DK" sz="1200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cxnSp>
        <p:nvCxnSpPr>
          <p:cNvPr id="37" name="Lige pilforbindelse 36">
            <a:extLst>
              <a:ext uri="{FF2B5EF4-FFF2-40B4-BE49-F238E27FC236}">
                <a16:creationId xmlns:a16="http://schemas.microsoft.com/office/drawing/2014/main" id="{5AE3E668-0230-B92E-2391-BB889AF06CE8}"/>
              </a:ext>
            </a:extLst>
          </p:cNvPr>
          <p:cNvCxnSpPr>
            <a:cxnSpLocks/>
            <a:stCxn id="11" idx="2"/>
            <a:endCxn id="36" idx="0"/>
          </p:cNvCxnSpPr>
          <p:nvPr/>
        </p:nvCxnSpPr>
        <p:spPr>
          <a:xfrm>
            <a:off x="2404465" y="3846086"/>
            <a:ext cx="0" cy="413781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ladsholder til indhold 8">
            <a:extLst>
              <a:ext uri="{FF2B5EF4-FFF2-40B4-BE49-F238E27FC236}">
                <a16:creationId xmlns:a16="http://schemas.microsoft.com/office/drawing/2014/main" id="{7D9EF152-7B15-EC6C-5D3B-BEDE07F9A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0046" y="1807070"/>
            <a:ext cx="10515600" cy="403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1900" dirty="0"/>
              <a:t>Alle gymnasier skal frem mod 2030 igennem en række overvejelser om institutionens fremtid</a:t>
            </a:r>
          </a:p>
        </p:txBody>
      </p:sp>
      <p:sp>
        <p:nvSpPr>
          <p:cNvPr id="39" name="Tekstfelt 38">
            <a:extLst>
              <a:ext uri="{FF2B5EF4-FFF2-40B4-BE49-F238E27FC236}">
                <a16:creationId xmlns:a16="http://schemas.microsoft.com/office/drawing/2014/main" id="{9DDEC215-F119-F167-AFF7-B59147804FE7}"/>
              </a:ext>
            </a:extLst>
          </p:cNvPr>
          <p:cNvSpPr txBox="1"/>
          <p:nvPr/>
        </p:nvSpPr>
        <p:spPr>
          <a:xfrm>
            <a:off x="9349946" y="340739"/>
            <a:ext cx="22601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/>
              <a:t>Gymnasiernes Bestyrelsesforening</a:t>
            </a:r>
          </a:p>
        </p:txBody>
      </p:sp>
    </p:spTree>
    <p:extLst>
      <p:ext uri="{BB962C8B-B14F-4D97-AF65-F5344CB8AC3E}">
        <p14:creationId xmlns:p14="http://schemas.microsoft.com/office/powerpoint/2010/main" val="3135736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75F05-EF65-34B9-474C-2F0121999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8774B885-6B7D-B502-FE1D-8987E36F2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5563-22A4-2C49-971F-DF74FD805A99}" type="slidenum">
              <a:rPr lang="da-DK" smtClean="0"/>
              <a:pPr/>
              <a:t>5</a:t>
            </a:fld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11B1FFA-67D9-A5A4-A3B5-16056F0B1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Formål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53E625F8-95F6-C825-133D-D18CC4CA3C77}"/>
              </a:ext>
            </a:extLst>
          </p:cNvPr>
          <p:cNvSpPr/>
          <p:nvPr/>
        </p:nvSpPr>
        <p:spPr>
          <a:xfrm>
            <a:off x="0" y="0"/>
            <a:ext cx="449369" cy="6858000"/>
          </a:xfrm>
          <a:prstGeom prst="rect">
            <a:avLst/>
          </a:prstGeom>
          <a:solidFill>
            <a:srgbClr val="788A2A"/>
          </a:solidFill>
          <a:ln>
            <a:solidFill>
              <a:srgbClr val="788A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Pladsholder til indhold 2">
            <a:extLst>
              <a:ext uri="{FF2B5EF4-FFF2-40B4-BE49-F238E27FC236}">
                <a16:creationId xmlns:a16="http://schemas.microsoft.com/office/drawing/2014/main" id="{C6CE3454-A0CE-62AF-C72E-A37D82CD4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0738" y="3045299"/>
            <a:ext cx="3390575" cy="318176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da-DK" sz="1800" dirty="0">
                <a:latin typeface="Trebuchet MS" panose="020B0603020202020204" pitchFamily="34" charset="0"/>
              </a:rPr>
              <a:t>Værktøjet har til formål at give bestyrelserne en </a:t>
            </a:r>
            <a:r>
              <a:rPr lang="da-DK" sz="1800" b="1" dirty="0">
                <a:latin typeface="Trebuchet MS" panose="020B0603020202020204" pitchFamily="34" charset="0"/>
              </a:rPr>
              <a:t>fremgangsmåde</a:t>
            </a:r>
            <a:r>
              <a:rPr lang="da-DK" sz="1800" dirty="0">
                <a:latin typeface="Trebuchet MS" panose="020B0603020202020204" pitchFamily="34" charset="0"/>
              </a:rPr>
              <a:t> og en række </a:t>
            </a:r>
            <a:r>
              <a:rPr lang="da-DK" sz="1800" b="1" dirty="0">
                <a:latin typeface="Trebuchet MS" panose="020B0603020202020204" pitchFamily="34" charset="0"/>
              </a:rPr>
              <a:t>temaer </a:t>
            </a:r>
            <a:r>
              <a:rPr lang="da-DK" sz="1800" dirty="0">
                <a:latin typeface="Trebuchet MS" panose="020B0603020202020204" pitchFamily="34" charset="0"/>
              </a:rPr>
              <a:t>til brug i drøftelser om et nyt institutionslandskab.</a:t>
            </a:r>
            <a:br>
              <a:rPr lang="da-DK" sz="1800" dirty="0">
                <a:latin typeface="Trebuchet MS" panose="020B0603020202020204" pitchFamily="34" charset="0"/>
              </a:rPr>
            </a:br>
            <a:br>
              <a:rPr lang="da-DK" sz="1800" dirty="0">
                <a:latin typeface="Trebuchet MS" panose="020B0603020202020204" pitchFamily="34" charset="0"/>
              </a:rPr>
            </a:br>
            <a:r>
              <a:rPr lang="da-DK" sz="1800" dirty="0">
                <a:latin typeface="Trebuchet MS" panose="020B0603020202020204" pitchFamily="34" charset="0"/>
              </a:rPr>
              <a:t>Drøftelserne har et </a:t>
            </a:r>
            <a:r>
              <a:rPr lang="da-DK" sz="1800" b="1" dirty="0">
                <a:latin typeface="Trebuchet MS" panose="020B0603020202020204" pitchFamily="34" charset="0"/>
              </a:rPr>
              <a:t>afklarende</a:t>
            </a:r>
            <a:r>
              <a:rPr lang="da-DK" sz="1800" dirty="0">
                <a:latin typeface="Trebuchet MS" panose="020B0603020202020204" pitchFamily="34" charset="0"/>
              </a:rPr>
              <a:t> sigte, forud for stillingtagen til institutionens fremtid.</a:t>
            </a:r>
          </a:p>
        </p:txBody>
      </p:sp>
      <p:grpSp>
        <p:nvGrpSpPr>
          <p:cNvPr id="12" name="Grafik 5" descr="Mål kontur">
            <a:extLst>
              <a:ext uri="{FF2B5EF4-FFF2-40B4-BE49-F238E27FC236}">
                <a16:creationId xmlns:a16="http://schemas.microsoft.com/office/drawing/2014/main" id="{1F7E2B9D-B4BB-1486-D04C-5A96E90835BB}"/>
              </a:ext>
            </a:extLst>
          </p:cNvPr>
          <p:cNvGrpSpPr/>
          <p:nvPr/>
        </p:nvGrpSpPr>
        <p:grpSpPr>
          <a:xfrm>
            <a:off x="5665499" y="1992822"/>
            <a:ext cx="781050" cy="781050"/>
            <a:chOff x="5705474" y="2403803"/>
            <a:chExt cx="781050" cy="781050"/>
          </a:xfrm>
          <a:solidFill>
            <a:schemeClr val="accent1"/>
          </a:solidFill>
        </p:grpSpPr>
        <p:sp>
          <p:nvSpPr>
            <p:cNvPr id="13" name="Kombinationstegning: figur 12">
              <a:extLst>
                <a:ext uri="{FF2B5EF4-FFF2-40B4-BE49-F238E27FC236}">
                  <a16:creationId xmlns:a16="http://schemas.microsoft.com/office/drawing/2014/main" id="{BEF4D5E3-80B6-14BF-619A-0215E03A10BB}"/>
                </a:ext>
              </a:extLst>
            </p:cNvPr>
            <p:cNvSpPr/>
            <p:nvPr/>
          </p:nvSpPr>
          <p:spPr>
            <a:xfrm>
              <a:off x="6019799" y="2718128"/>
              <a:ext cx="152400" cy="152400"/>
            </a:xfrm>
            <a:custGeom>
              <a:avLst/>
              <a:gdLst>
                <a:gd name="connsiteX0" fmla="*/ 76200 w 152400"/>
                <a:gd name="connsiteY0" fmla="*/ 0 h 152400"/>
                <a:gd name="connsiteX1" fmla="*/ 0 w 152400"/>
                <a:gd name="connsiteY1" fmla="*/ 76200 h 152400"/>
                <a:gd name="connsiteX2" fmla="*/ 76200 w 152400"/>
                <a:gd name="connsiteY2" fmla="*/ 152400 h 152400"/>
                <a:gd name="connsiteX3" fmla="*/ 152400 w 152400"/>
                <a:gd name="connsiteY3" fmla="*/ 76200 h 152400"/>
                <a:gd name="connsiteX4" fmla="*/ 76200 w 152400"/>
                <a:gd name="connsiteY4" fmla="*/ 0 h 152400"/>
                <a:gd name="connsiteX5" fmla="*/ 76200 w 152400"/>
                <a:gd name="connsiteY5" fmla="*/ 133350 h 152400"/>
                <a:gd name="connsiteX6" fmla="*/ 19050 w 152400"/>
                <a:gd name="connsiteY6" fmla="*/ 76200 h 152400"/>
                <a:gd name="connsiteX7" fmla="*/ 76200 w 152400"/>
                <a:gd name="connsiteY7" fmla="*/ 19050 h 152400"/>
                <a:gd name="connsiteX8" fmla="*/ 133350 w 152400"/>
                <a:gd name="connsiteY8" fmla="*/ 76200 h 152400"/>
                <a:gd name="connsiteX9" fmla="*/ 76200 w 152400"/>
                <a:gd name="connsiteY9" fmla="*/ 13335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400" h="152400">
                  <a:moveTo>
                    <a:pt x="76200" y="0"/>
                  </a:moveTo>
                  <a:cubicBezTo>
                    <a:pt x="34116" y="0"/>
                    <a:pt x="0" y="34116"/>
                    <a:pt x="0" y="76200"/>
                  </a:cubicBezTo>
                  <a:cubicBezTo>
                    <a:pt x="0" y="118284"/>
                    <a:pt x="34116" y="152400"/>
                    <a:pt x="76200" y="152400"/>
                  </a:cubicBezTo>
                  <a:cubicBezTo>
                    <a:pt x="118284" y="152400"/>
                    <a:pt x="152400" y="118284"/>
                    <a:pt x="152400" y="76200"/>
                  </a:cubicBezTo>
                  <a:cubicBezTo>
                    <a:pt x="152352" y="34136"/>
                    <a:pt x="118264" y="48"/>
                    <a:pt x="76200" y="0"/>
                  </a:cubicBezTo>
                  <a:close/>
                  <a:moveTo>
                    <a:pt x="76200" y="133350"/>
                  </a:moveTo>
                  <a:cubicBezTo>
                    <a:pt x="44637" y="133350"/>
                    <a:pt x="19050" y="107763"/>
                    <a:pt x="19050" y="76200"/>
                  </a:cubicBezTo>
                  <a:cubicBezTo>
                    <a:pt x="19050" y="44637"/>
                    <a:pt x="44637" y="19050"/>
                    <a:pt x="76200" y="19050"/>
                  </a:cubicBezTo>
                  <a:cubicBezTo>
                    <a:pt x="107763" y="19050"/>
                    <a:pt x="133350" y="44637"/>
                    <a:pt x="133350" y="76200"/>
                  </a:cubicBezTo>
                  <a:cubicBezTo>
                    <a:pt x="133319" y="107750"/>
                    <a:pt x="107750" y="133319"/>
                    <a:pt x="76200" y="13335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4" name="Kombinationstegning: figur 13">
              <a:extLst>
                <a:ext uri="{FF2B5EF4-FFF2-40B4-BE49-F238E27FC236}">
                  <a16:creationId xmlns:a16="http://schemas.microsoft.com/office/drawing/2014/main" id="{DBC95ACD-AFE4-A596-8B37-62D7CFF116EF}"/>
                </a:ext>
              </a:extLst>
            </p:cNvPr>
            <p:cNvSpPr/>
            <p:nvPr/>
          </p:nvSpPr>
          <p:spPr>
            <a:xfrm>
              <a:off x="5705474" y="2403803"/>
              <a:ext cx="781050" cy="781050"/>
            </a:xfrm>
            <a:custGeom>
              <a:avLst/>
              <a:gdLst>
                <a:gd name="connsiteX0" fmla="*/ 781050 w 781050"/>
                <a:gd name="connsiteY0" fmla="*/ 381000 h 781050"/>
                <a:gd name="connsiteX1" fmla="*/ 714137 w 781050"/>
                <a:gd name="connsiteY1" fmla="*/ 381000 h 781050"/>
                <a:gd name="connsiteX2" fmla="*/ 400050 w 781050"/>
                <a:gd name="connsiteY2" fmla="*/ 66913 h 781050"/>
                <a:gd name="connsiteX3" fmla="*/ 400050 w 781050"/>
                <a:gd name="connsiteY3" fmla="*/ 0 h 781050"/>
                <a:gd name="connsiteX4" fmla="*/ 381000 w 781050"/>
                <a:gd name="connsiteY4" fmla="*/ 0 h 781050"/>
                <a:gd name="connsiteX5" fmla="*/ 381000 w 781050"/>
                <a:gd name="connsiteY5" fmla="*/ 66913 h 781050"/>
                <a:gd name="connsiteX6" fmla="*/ 66913 w 781050"/>
                <a:gd name="connsiteY6" fmla="*/ 381000 h 781050"/>
                <a:gd name="connsiteX7" fmla="*/ 0 w 781050"/>
                <a:gd name="connsiteY7" fmla="*/ 381000 h 781050"/>
                <a:gd name="connsiteX8" fmla="*/ 0 w 781050"/>
                <a:gd name="connsiteY8" fmla="*/ 400050 h 781050"/>
                <a:gd name="connsiteX9" fmla="*/ 66913 w 781050"/>
                <a:gd name="connsiteY9" fmla="*/ 400050 h 781050"/>
                <a:gd name="connsiteX10" fmla="*/ 381000 w 781050"/>
                <a:gd name="connsiteY10" fmla="*/ 714137 h 781050"/>
                <a:gd name="connsiteX11" fmla="*/ 381000 w 781050"/>
                <a:gd name="connsiteY11" fmla="*/ 781050 h 781050"/>
                <a:gd name="connsiteX12" fmla="*/ 400050 w 781050"/>
                <a:gd name="connsiteY12" fmla="*/ 781050 h 781050"/>
                <a:gd name="connsiteX13" fmla="*/ 400050 w 781050"/>
                <a:gd name="connsiteY13" fmla="*/ 714137 h 781050"/>
                <a:gd name="connsiteX14" fmla="*/ 714137 w 781050"/>
                <a:gd name="connsiteY14" fmla="*/ 400050 h 781050"/>
                <a:gd name="connsiteX15" fmla="*/ 781050 w 781050"/>
                <a:gd name="connsiteY15" fmla="*/ 400050 h 781050"/>
                <a:gd name="connsiteX16" fmla="*/ 695087 w 781050"/>
                <a:gd name="connsiteY16" fmla="*/ 381000 h 781050"/>
                <a:gd name="connsiteX17" fmla="*/ 618887 w 781050"/>
                <a:gd name="connsiteY17" fmla="*/ 381000 h 781050"/>
                <a:gd name="connsiteX18" fmla="*/ 400050 w 781050"/>
                <a:gd name="connsiteY18" fmla="*/ 162163 h 781050"/>
                <a:gd name="connsiteX19" fmla="*/ 400050 w 781050"/>
                <a:gd name="connsiteY19" fmla="*/ 85963 h 781050"/>
                <a:gd name="connsiteX20" fmla="*/ 695087 w 781050"/>
                <a:gd name="connsiteY20" fmla="*/ 381000 h 781050"/>
                <a:gd name="connsiteX21" fmla="*/ 599837 w 781050"/>
                <a:gd name="connsiteY21" fmla="*/ 400050 h 781050"/>
                <a:gd name="connsiteX22" fmla="*/ 400050 w 781050"/>
                <a:gd name="connsiteY22" fmla="*/ 599837 h 781050"/>
                <a:gd name="connsiteX23" fmla="*/ 400050 w 781050"/>
                <a:gd name="connsiteY23" fmla="*/ 504825 h 781050"/>
                <a:gd name="connsiteX24" fmla="*/ 381000 w 781050"/>
                <a:gd name="connsiteY24" fmla="*/ 504825 h 781050"/>
                <a:gd name="connsiteX25" fmla="*/ 381000 w 781050"/>
                <a:gd name="connsiteY25" fmla="*/ 599837 h 781050"/>
                <a:gd name="connsiteX26" fmla="*/ 181213 w 781050"/>
                <a:gd name="connsiteY26" fmla="*/ 400050 h 781050"/>
                <a:gd name="connsiteX27" fmla="*/ 276225 w 781050"/>
                <a:gd name="connsiteY27" fmla="*/ 400050 h 781050"/>
                <a:gd name="connsiteX28" fmla="*/ 276225 w 781050"/>
                <a:gd name="connsiteY28" fmla="*/ 381000 h 781050"/>
                <a:gd name="connsiteX29" fmla="*/ 181213 w 781050"/>
                <a:gd name="connsiteY29" fmla="*/ 381000 h 781050"/>
                <a:gd name="connsiteX30" fmla="*/ 381000 w 781050"/>
                <a:gd name="connsiteY30" fmla="*/ 181213 h 781050"/>
                <a:gd name="connsiteX31" fmla="*/ 381000 w 781050"/>
                <a:gd name="connsiteY31" fmla="*/ 276225 h 781050"/>
                <a:gd name="connsiteX32" fmla="*/ 400050 w 781050"/>
                <a:gd name="connsiteY32" fmla="*/ 276225 h 781050"/>
                <a:gd name="connsiteX33" fmla="*/ 400050 w 781050"/>
                <a:gd name="connsiteY33" fmla="*/ 181213 h 781050"/>
                <a:gd name="connsiteX34" fmla="*/ 599837 w 781050"/>
                <a:gd name="connsiteY34" fmla="*/ 381000 h 781050"/>
                <a:gd name="connsiteX35" fmla="*/ 504825 w 781050"/>
                <a:gd name="connsiteY35" fmla="*/ 381000 h 781050"/>
                <a:gd name="connsiteX36" fmla="*/ 504825 w 781050"/>
                <a:gd name="connsiteY36" fmla="*/ 400050 h 781050"/>
                <a:gd name="connsiteX37" fmla="*/ 381000 w 781050"/>
                <a:gd name="connsiteY37" fmla="*/ 85963 h 781050"/>
                <a:gd name="connsiteX38" fmla="*/ 381000 w 781050"/>
                <a:gd name="connsiteY38" fmla="*/ 162163 h 781050"/>
                <a:gd name="connsiteX39" fmla="*/ 162163 w 781050"/>
                <a:gd name="connsiteY39" fmla="*/ 381000 h 781050"/>
                <a:gd name="connsiteX40" fmla="*/ 85963 w 781050"/>
                <a:gd name="connsiteY40" fmla="*/ 381000 h 781050"/>
                <a:gd name="connsiteX41" fmla="*/ 381000 w 781050"/>
                <a:gd name="connsiteY41" fmla="*/ 85963 h 781050"/>
                <a:gd name="connsiteX42" fmla="*/ 85963 w 781050"/>
                <a:gd name="connsiteY42" fmla="*/ 400050 h 781050"/>
                <a:gd name="connsiteX43" fmla="*/ 162163 w 781050"/>
                <a:gd name="connsiteY43" fmla="*/ 400050 h 781050"/>
                <a:gd name="connsiteX44" fmla="*/ 381000 w 781050"/>
                <a:gd name="connsiteY44" fmla="*/ 618887 h 781050"/>
                <a:gd name="connsiteX45" fmla="*/ 381000 w 781050"/>
                <a:gd name="connsiteY45" fmla="*/ 695087 h 781050"/>
                <a:gd name="connsiteX46" fmla="*/ 85963 w 781050"/>
                <a:gd name="connsiteY46" fmla="*/ 400050 h 781050"/>
                <a:gd name="connsiteX47" fmla="*/ 400050 w 781050"/>
                <a:gd name="connsiteY47" fmla="*/ 695087 h 781050"/>
                <a:gd name="connsiteX48" fmla="*/ 400050 w 781050"/>
                <a:gd name="connsiteY48" fmla="*/ 618887 h 781050"/>
                <a:gd name="connsiteX49" fmla="*/ 618887 w 781050"/>
                <a:gd name="connsiteY49" fmla="*/ 400050 h 781050"/>
                <a:gd name="connsiteX50" fmla="*/ 695087 w 781050"/>
                <a:gd name="connsiteY50" fmla="*/ 400050 h 781050"/>
                <a:gd name="connsiteX51" fmla="*/ 400050 w 781050"/>
                <a:gd name="connsiteY51" fmla="*/ 695087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81050" h="781050">
                  <a:moveTo>
                    <a:pt x="781050" y="381000"/>
                  </a:moveTo>
                  <a:lnTo>
                    <a:pt x="714137" y="381000"/>
                  </a:lnTo>
                  <a:cubicBezTo>
                    <a:pt x="708905" y="209748"/>
                    <a:pt x="571302" y="72145"/>
                    <a:pt x="400050" y="66913"/>
                  </a:cubicBezTo>
                  <a:lnTo>
                    <a:pt x="400050" y="0"/>
                  </a:lnTo>
                  <a:lnTo>
                    <a:pt x="381000" y="0"/>
                  </a:lnTo>
                  <a:lnTo>
                    <a:pt x="381000" y="66913"/>
                  </a:lnTo>
                  <a:cubicBezTo>
                    <a:pt x="209748" y="72145"/>
                    <a:pt x="72145" y="209748"/>
                    <a:pt x="66913" y="381000"/>
                  </a:cubicBezTo>
                  <a:lnTo>
                    <a:pt x="0" y="381000"/>
                  </a:lnTo>
                  <a:lnTo>
                    <a:pt x="0" y="400050"/>
                  </a:lnTo>
                  <a:lnTo>
                    <a:pt x="66913" y="400050"/>
                  </a:lnTo>
                  <a:cubicBezTo>
                    <a:pt x="72145" y="571302"/>
                    <a:pt x="209748" y="708905"/>
                    <a:pt x="381000" y="714137"/>
                  </a:cubicBezTo>
                  <a:lnTo>
                    <a:pt x="381000" y="781050"/>
                  </a:lnTo>
                  <a:lnTo>
                    <a:pt x="400050" y="781050"/>
                  </a:lnTo>
                  <a:lnTo>
                    <a:pt x="400050" y="714137"/>
                  </a:lnTo>
                  <a:cubicBezTo>
                    <a:pt x="571302" y="708905"/>
                    <a:pt x="708905" y="571302"/>
                    <a:pt x="714137" y="400050"/>
                  </a:cubicBezTo>
                  <a:lnTo>
                    <a:pt x="781050" y="400050"/>
                  </a:lnTo>
                  <a:close/>
                  <a:moveTo>
                    <a:pt x="695087" y="381000"/>
                  </a:moveTo>
                  <a:lnTo>
                    <a:pt x="618887" y="381000"/>
                  </a:lnTo>
                  <a:cubicBezTo>
                    <a:pt x="613795" y="262313"/>
                    <a:pt x="518737" y="167255"/>
                    <a:pt x="400050" y="162163"/>
                  </a:cubicBezTo>
                  <a:lnTo>
                    <a:pt x="400050" y="85963"/>
                  </a:lnTo>
                  <a:cubicBezTo>
                    <a:pt x="560790" y="91167"/>
                    <a:pt x="689883" y="220260"/>
                    <a:pt x="695087" y="381000"/>
                  </a:cubicBezTo>
                  <a:close/>
                  <a:moveTo>
                    <a:pt x="599837" y="400050"/>
                  </a:moveTo>
                  <a:cubicBezTo>
                    <a:pt x="594787" y="508228"/>
                    <a:pt x="508228" y="594787"/>
                    <a:pt x="400050" y="599837"/>
                  </a:cubicBezTo>
                  <a:lnTo>
                    <a:pt x="400050" y="504825"/>
                  </a:lnTo>
                  <a:lnTo>
                    <a:pt x="381000" y="504825"/>
                  </a:lnTo>
                  <a:lnTo>
                    <a:pt x="381000" y="599837"/>
                  </a:lnTo>
                  <a:cubicBezTo>
                    <a:pt x="272822" y="594787"/>
                    <a:pt x="186263" y="508228"/>
                    <a:pt x="181213" y="400050"/>
                  </a:cubicBezTo>
                  <a:lnTo>
                    <a:pt x="276225" y="400050"/>
                  </a:lnTo>
                  <a:lnTo>
                    <a:pt x="276225" y="381000"/>
                  </a:lnTo>
                  <a:lnTo>
                    <a:pt x="181213" y="381000"/>
                  </a:lnTo>
                  <a:cubicBezTo>
                    <a:pt x="186263" y="272822"/>
                    <a:pt x="272822" y="186263"/>
                    <a:pt x="381000" y="181213"/>
                  </a:cubicBezTo>
                  <a:lnTo>
                    <a:pt x="381000" y="276225"/>
                  </a:lnTo>
                  <a:lnTo>
                    <a:pt x="400050" y="276225"/>
                  </a:lnTo>
                  <a:lnTo>
                    <a:pt x="400050" y="181213"/>
                  </a:lnTo>
                  <a:cubicBezTo>
                    <a:pt x="508228" y="186263"/>
                    <a:pt x="594787" y="272822"/>
                    <a:pt x="599837" y="381000"/>
                  </a:cubicBezTo>
                  <a:lnTo>
                    <a:pt x="504825" y="381000"/>
                  </a:lnTo>
                  <a:lnTo>
                    <a:pt x="504825" y="400050"/>
                  </a:lnTo>
                  <a:close/>
                  <a:moveTo>
                    <a:pt x="381000" y="85963"/>
                  </a:moveTo>
                  <a:lnTo>
                    <a:pt x="381000" y="162163"/>
                  </a:lnTo>
                  <a:cubicBezTo>
                    <a:pt x="262313" y="167255"/>
                    <a:pt x="167255" y="262313"/>
                    <a:pt x="162163" y="381000"/>
                  </a:cubicBezTo>
                  <a:lnTo>
                    <a:pt x="85963" y="381000"/>
                  </a:lnTo>
                  <a:cubicBezTo>
                    <a:pt x="91167" y="220260"/>
                    <a:pt x="220260" y="91167"/>
                    <a:pt x="381000" y="85963"/>
                  </a:cubicBezTo>
                  <a:close/>
                  <a:moveTo>
                    <a:pt x="85963" y="400050"/>
                  </a:moveTo>
                  <a:lnTo>
                    <a:pt x="162163" y="400050"/>
                  </a:lnTo>
                  <a:cubicBezTo>
                    <a:pt x="167255" y="518737"/>
                    <a:pt x="262313" y="613795"/>
                    <a:pt x="381000" y="618887"/>
                  </a:cubicBezTo>
                  <a:lnTo>
                    <a:pt x="381000" y="695087"/>
                  </a:lnTo>
                  <a:cubicBezTo>
                    <a:pt x="220260" y="689883"/>
                    <a:pt x="91167" y="560790"/>
                    <a:pt x="85963" y="400050"/>
                  </a:cubicBezTo>
                  <a:close/>
                  <a:moveTo>
                    <a:pt x="400050" y="695087"/>
                  </a:moveTo>
                  <a:lnTo>
                    <a:pt x="400050" y="618887"/>
                  </a:lnTo>
                  <a:cubicBezTo>
                    <a:pt x="518737" y="613795"/>
                    <a:pt x="613795" y="518737"/>
                    <a:pt x="618887" y="400050"/>
                  </a:cubicBezTo>
                  <a:lnTo>
                    <a:pt x="695087" y="400050"/>
                  </a:lnTo>
                  <a:cubicBezTo>
                    <a:pt x="689883" y="560790"/>
                    <a:pt x="560790" y="689883"/>
                    <a:pt x="400050" y="69508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  <p:pic>
        <p:nvPicPr>
          <p:cNvPr id="15" name="Grafik 14" descr="Bestyrelse kontur">
            <a:extLst>
              <a:ext uri="{FF2B5EF4-FFF2-40B4-BE49-F238E27FC236}">
                <a16:creationId xmlns:a16="http://schemas.microsoft.com/office/drawing/2014/main" id="{C7D7ED21-131C-8E25-4F9B-19E4047C1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94489" y="1992822"/>
            <a:ext cx="914400" cy="914400"/>
          </a:xfrm>
          <a:prstGeom prst="rect">
            <a:avLst/>
          </a:prstGeom>
        </p:spPr>
      </p:pic>
      <p:sp>
        <p:nvSpPr>
          <p:cNvPr id="16" name="Tekstfelt 15">
            <a:extLst>
              <a:ext uri="{FF2B5EF4-FFF2-40B4-BE49-F238E27FC236}">
                <a16:creationId xmlns:a16="http://schemas.microsoft.com/office/drawing/2014/main" id="{7B576E00-FF24-C395-A11D-6098DDA41019}"/>
              </a:ext>
            </a:extLst>
          </p:cNvPr>
          <p:cNvSpPr txBox="1"/>
          <p:nvPr/>
        </p:nvSpPr>
        <p:spPr>
          <a:xfrm>
            <a:off x="810519" y="3045299"/>
            <a:ext cx="308234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1800" dirty="0">
                <a:latin typeface="Trebuchet MS" panose="020B0603020202020204" pitchFamily="34" charset="0"/>
              </a:rPr>
              <a:t>Målgruppen for værktøjet er </a:t>
            </a:r>
            <a:r>
              <a:rPr lang="da-DK" sz="1800" b="1" dirty="0">
                <a:latin typeface="Trebuchet MS" panose="020B0603020202020204" pitchFamily="34" charset="0"/>
              </a:rPr>
              <a:t>bestyrelser</a:t>
            </a:r>
            <a:r>
              <a:rPr lang="da-DK" sz="1800" dirty="0">
                <a:latin typeface="Trebuchet MS" panose="020B0603020202020204" pitchFamily="34" charset="0"/>
              </a:rPr>
              <a:t> </a:t>
            </a:r>
          </a:p>
          <a:p>
            <a:pPr algn="ctr"/>
            <a:r>
              <a:rPr lang="da-DK" sz="1800" dirty="0">
                <a:latin typeface="Trebuchet MS" panose="020B0603020202020204" pitchFamily="34" charset="0"/>
              </a:rPr>
              <a:t>på institutioner for almengymnasial uddannelse.</a:t>
            </a:r>
            <a:endParaRPr lang="da-DK" dirty="0">
              <a:latin typeface="Trebuchet MS" panose="020B0603020202020204" pitchFamily="34" charset="0"/>
            </a:endParaRP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A807C8BE-B405-2C15-710A-B1CC66A351D1}"/>
              </a:ext>
            </a:extLst>
          </p:cNvPr>
          <p:cNvSpPr txBox="1"/>
          <p:nvPr/>
        </p:nvSpPr>
        <p:spPr>
          <a:xfrm>
            <a:off x="8198677" y="3045299"/>
            <a:ext cx="339057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1800" dirty="0">
                <a:latin typeface="Trebuchet MS" panose="020B0603020202020204" pitchFamily="34" charset="0"/>
              </a:rPr>
              <a:t>Bestyrelsens drøftelser beror </a:t>
            </a:r>
            <a:br>
              <a:rPr lang="da-DK" sz="1800" dirty="0">
                <a:latin typeface="Trebuchet MS" panose="020B0603020202020204" pitchFamily="34" charset="0"/>
              </a:rPr>
            </a:br>
            <a:r>
              <a:rPr lang="da-DK" sz="1800" dirty="0">
                <a:latin typeface="Trebuchet MS" panose="020B0603020202020204" pitchFamily="34" charset="0"/>
              </a:rPr>
              <a:t>på </a:t>
            </a:r>
            <a:r>
              <a:rPr lang="da-DK" sz="1800" b="1" dirty="0">
                <a:latin typeface="Trebuchet MS" panose="020B0603020202020204" pitchFamily="34" charset="0"/>
              </a:rPr>
              <a:t>data</a:t>
            </a:r>
            <a:r>
              <a:rPr lang="da-DK" sz="1800" dirty="0">
                <a:latin typeface="Trebuchet MS" panose="020B0603020202020204" pitchFamily="34" charset="0"/>
              </a:rPr>
              <a:t> og </a:t>
            </a:r>
            <a:r>
              <a:rPr lang="da-DK" sz="1800" b="1" dirty="0">
                <a:latin typeface="Trebuchet MS" panose="020B0603020202020204" pitchFamily="34" charset="0"/>
              </a:rPr>
              <a:t>analyser</a:t>
            </a:r>
            <a:r>
              <a:rPr lang="da-DK" sz="1800" dirty="0">
                <a:latin typeface="Trebuchet MS" panose="020B0603020202020204" pitchFamily="34" charset="0"/>
              </a:rPr>
              <a:t> af institutionen</a:t>
            </a:r>
            <a:r>
              <a:rPr lang="da-DK" dirty="0">
                <a:latin typeface="Trebuchet MS" panose="020B0603020202020204" pitchFamily="34" charset="0"/>
              </a:rPr>
              <a:t> og institutionens omverden samt rammer </a:t>
            </a:r>
            <a:br>
              <a:rPr lang="da-DK" dirty="0">
                <a:latin typeface="Trebuchet MS" panose="020B0603020202020204" pitchFamily="34" charset="0"/>
              </a:rPr>
            </a:br>
            <a:r>
              <a:rPr lang="da-DK" dirty="0">
                <a:latin typeface="Trebuchet MS" panose="020B0603020202020204" pitchFamily="34" charset="0"/>
              </a:rPr>
              <a:t>for et nyt institutions- og uddannelseslandskab.</a:t>
            </a:r>
            <a:endParaRPr lang="da-DK" sz="1800" dirty="0">
              <a:latin typeface="Trebuchet MS" panose="020B0603020202020204" pitchFamily="34" charset="0"/>
            </a:endParaRPr>
          </a:p>
        </p:txBody>
      </p:sp>
      <p:pic>
        <p:nvPicPr>
          <p:cNvPr id="18" name="Grafik 17" descr="Forstørrelsesglas kontur">
            <a:extLst>
              <a:ext uri="{FF2B5EF4-FFF2-40B4-BE49-F238E27FC236}">
                <a16:creationId xmlns:a16="http://schemas.microsoft.com/office/drawing/2014/main" id="{A9C7D785-254E-FA4F-EFAD-823594D9F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4065" y="2018222"/>
            <a:ext cx="914400" cy="914400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3D44F50B-FD99-9D2D-F8A2-7C0FE926FB6B}"/>
              </a:ext>
            </a:extLst>
          </p:cNvPr>
          <p:cNvSpPr txBox="1"/>
          <p:nvPr/>
        </p:nvSpPr>
        <p:spPr>
          <a:xfrm>
            <a:off x="9349946" y="340739"/>
            <a:ext cx="22601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/>
              <a:t>Gymnasiernes Bestyrelsesforening</a:t>
            </a:r>
          </a:p>
        </p:txBody>
      </p:sp>
    </p:spTree>
    <p:extLst>
      <p:ext uri="{BB962C8B-B14F-4D97-AF65-F5344CB8AC3E}">
        <p14:creationId xmlns:p14="http://schemas.microsoft.com/office/powerpoint/2010/main" val="115627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D810E-B0B9-50DB-C97C-9068D4600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C7DD3EE8-B6A7-22DA-ED6B-F2BC923AC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5563-22A4-2C49-971F-DF74FD805A99}" type="slidenum">
              <a:rPr lang="da-DK" smtClean="0"/>
              <a:pPr/>
              <a:t>6</a:t>
            </a:fld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BD3FE85-CA24-6BB8-1B06-14CC6ADAB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Indhold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92EB4441-980E-63B9-220D-8D3A1E83E2F2}"/>
              </a:ext>
            </a:extLst>
          </p:cNvPr>
          <p:cNvSpPr/>
          <p:nvPr/>
        </p:nvSpPr>
        <p:spPr>
          <a:xfrm>
            <a:off x="0" y="0"/>
            <a:ext cx="449369" cy="6858000"/>
          </a:xfrm>
          <a:prstGeom prst="rect">
            <a:avLst/>
          </a:prstGeom>
          <a:solidFill>
            <a:srgbClr val="788A2A"/>
          </a:solidFill>
          <a:ln>
            <a:solidFill>
              <a:srgbClr val="788A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FC1AE25A-53D8-952F-A664-92322D1FD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12826"/>
            <a:ext cx="5087001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a-DK" sz="1800" dirty="0"/>
              <a:t>Værktøjet er opbygget med inspiration fra SWOT-modellen, som er et effektivt redskab til at danne overblik over en institutions strategiske position.</a:t>
            </a:r>
          </a:p>
          <a:p>
            <a:pPr marL="0" indent="0">
              <a:buNone/>
            </a:pPr>
            <a:r>
              <a:rPr lang="da-DK" sz="1800" dirty="0"/>
              <a:t>SWOT står for: </a:t>
            </a:r>
            <a:r>
              <a:rPr lang="da-DK" sz="1800" b="1" dirty="0" err="1"/>
              <a:t>S</a:t>
            </a:r>
            <a:r>
              <a:rPr lang="da-DK" sz="1800" dirty="0" err="1"/>
              <a:t>trengths</a:t>
            </a:r>
            <a:r>
              <a:rPr lang="da-DK" sz="1800" dirty="0"/>
              <a:t>, </a:t>
            </a:r>
            <a:r>
              <a:rPr lang="da-DK" sz="1800" b="1" dirty="0" err="1"/>
              <a:t>W</a:t>
            </a:r>
            <a:r>
              <a:rPr lang="da-DK" sz="1800" dirty="0" err="1"/>
              <a:t>eaknesses</a:t>
            </a:r>
            <a:r>
              <a:rPr lang="da-DK" sz="1800" dirty="0"/>
              <a:t>, </a:t>
            </a:r>
            <a:r>
              <a:rPr lang="da-DK" sz="1800" b="1" dirty="0" err="1"/>
              <a:t>O</a:t>
            </a:r>
            <a:r>
              <a:rPr lang="da-DK" sz="1800" dirty="0" err="1"/>
              <a:t>pportunities</a:t>
            </a:r>
            <a:r>
              <a:rPr lang="da-DK" sz="1800" dirty="0"/>
              <a:t> og </a:t>
            </a:r>
            <a:r>
              <a:rPr lang="da-DK" sz="1800" b="1" dirty="0" err="1"/>
              <a:t>T</a:t>
            </a:r>
            <a:r>
              <a:rPr lang="da-DK" sz="1800" dirty="0" err="1"/>
              <a:t>hreats</a:t>
            </a:r>
            <a:r>
              <a:rPr lang="da-DK" sz="1800" dirty="0"/>
              <a:t>.</a:t>
            </a:r>
          </a:p>
          <a:p>
            <a:pPr marL="0" indent="0">
              <a:buNone/>
            </a:pPr>
            <a:r>
              <a:rPr lang="da-DK" sz="1800" dirty="0"/>
              <a:t>Modellen sætter fokus på interne og eksterne faktorer samt positive og negative faktorer, som kan have betydning for institutionen.</a:t>
            </a:r>
          </a:p>
          <a:p>
            <a:pPr marL="0" indent="0">
              <a:buNone/>
            </a:pPr>
            <a:r>
              <a:rPr lang="da-DK" sz="1800" dirty="0"/>
              <a:t>På næste side findes et forslag til en proces for bestyrelsens drøftelser af institutionens fremtid i et nyt institutionslandskab.</a:t>
            </a:r>
          </a:p>
          <a:p>
            <a:pPr marL="0" indent="0">
              <a:buNone/>
            </a:pPr>
            <a:r>
              <a:rPr lang="da-DK" sz="1800" dirty="0"/>
              <a:t>Processen indeholder et forløb med fem drøftelser, som kan gennemføres opdelt eller i noget omfang samlet, afhængig af bestyrelsens ønske.</a:t>
            </a:r>
          </a:p>
        </p:txBody>
      </p:sp>
      <p:sp>
        <p:nvSpPr>
          <p:cNvPr id="9" name="Pil: pentagon 8">
            <a:extLst>
              <a:ext uri="{FF2B5EF4-FFF2-40B4-BE49-F238E27FC236}">
                <a16:creationId xmlns:a16="http://schemas.microsoft.com/office/drawing/2014/main" id="{8A3C41BA-8DD2-752C-8C86-2800D553A494}"/>
              </a:ext>
            </a:extLst>
          </p:cNvPr>
          <p:cNvSpPr/>
          <p:nvPr/>
        </p:nvSpPr>
        <p:spPr>
          <a:xfrm>
            <a:off x="6096000" y="2099678"/>
            <a:ext cx="5590032" cy="1536214"/>
          </a:xfrm>
          <a:prstGeom prst="homePlate">
            <a:avLst>
              <a:gd name="adj" fmla="val 13975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DDEF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dirty="0">
              <a:latin typeface="+mj-lt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02B7A2B4-3954-0F96-E733-B6D4096AB409}"/>
              </a:ext>
            </a:extLst>
          </p:cNvPr>
          <p:cNvSpPr/>
          <p:nvPr/>
        </p:nvSpPr>
        <p:spPr>
          <a:xfrm>
            <a:off x="6430883" y="2288778"/>
            <a:ext cx="1917659" cy="115801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latin typeface="+mj-lt"/>
              </a:rPr>
              <a:t>Styrker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CA1B4926-A4A3-9731-33C0-E1C6F0890362}"/>
              </a:ext>
            </a:extLst>
          </p:cNvPr>
          <p:cNvSpPr/>
          <p:nvPr/>
        </p:nvSpPr>
        <p:spPr>
          <a:xfrm>
            <a:off x="8573772" y="2288778"/>
            <a:ext cx="1917659" cy="115801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latin typeface="+mj-lt"/>
              </a:rPr>
              <a:t>Svagheder</a:t>
            </a:r>
          </a:p>
        </p:txBody>
      </p:sp>
      <p:sp>
        <p:nvSpPr>
          <p:cNvPr id="19" name="Pil: pentagon 18">
            <a:extLst>
              <a:ext uri="{FF2B5EF4-FFF2-40B4-BE49-F238E27FC236}">
                <a16:creationId xmlns:a16="http://schemas.microsoft.com/office/drawing/2014/main" id="{623B6ECE-036D-D298-D4A4-24DC7B4D0264}"/>
              </a:ext>
            </a:extLst>
          </p:cNvPr>
          <p:cNvSpPr/>
          <p:nvPr/>
        </p:nvSpPr>
        <p:spPr>
          <a:xfrm>
            <a:off x="6096000" y="3899395"/>
            <a:ext cx="5590032" cy="1536214"/>
          </a:xfrm>
          <a:prstGeom prst="homePlate">
            <a:avLst>
              <a:gd name="adj" fmla="val 13975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DDEF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dirty="0">
              <a:latin typeface="+mj-lt"/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53FE828F-8574-DCF8-C41F-01E3A93A2ACC}"/>
              </a:ext>
            </a:extLst>
          </p:cNvPr>
          <p:cNvSpPr/>
          <p:nvPr/>
        </p:nvSpPr>
        <p:spPr>
          <a:xfrm>
            <a:off x="6430883" y="4088494"/>
            <a:ext cx="1917659" cy="115801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latin typeface="+mj-lt"/>
              </a:rPr>
              <a:t>Muligheder</a:t>
            </a: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527C957C-2293-D6E4-D17A-E65839B7D48B}"/>
              </a:ext>
            </a:extLst>
          </p:cNvPr>
          <p:cNvSpPr/>
          <p:nvPr/>
        </p:nvSpPr>
        <p:spPr>
          <a:xfrm>
            <a:off x="8573772" y="4088494"/>
            <a:ext cx="1917659" cy="115801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latin typeface="+mj-lt"/>
              </a:rPr>
              <a:t>Trusler</a:t>
            </a: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CACE795E-272E-6B54-6663-A8B2C0D43DB4}"/>
              </a:ext>
            </a:extLst>
          </p:cNvPr>
          <p:cNvSpPr/>
          <p:nvPr/>
        </p:nvSpPr>
        <p:spPr>
          <a:xfrm>
            <a:off x="10470206" y="2662228"/>
            <a:ext cx="1054358" cy="4111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>
                <a:solidFill>
                  <a:schemeClr val="tx1"/>
                </a:solidFill>
                <a:latin typeface="+mj-lt"/>
              </a:rPr>
              <a:t>Interne </a:t>
            </a:r>
          </a:p>
          <a:p>
            <a:pPr algn="ctr"/>
            <a:r>
              <a:rPr lang="da-DK" sz="1400" dirty="0">
                <a:solidFill>
                  <a:schemeClr val="tx1"/>
                </a:solidFill>
                <a:latin typeface="+mj-lt"/>
              </a:rPr>
              <a:t>forhold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6535F8C5-4E1B-DD60-9963-DA3107AEE01A}"/>
              </a:ext>
            </a:extLst>
          </p:cNvPr>
          <p:cNvSpPr/>
          <p:nvPr/>
        </p:nvSpPr>
        <p:spPr>
          <a:xfrm>
            <a:off x="10470206" y="4461945"/>
            <a:ext cx="1054358" cy="4111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>
                <a:solidFill>
                  <a:schemeClr val="tx1"/>
                </a:solidFill>
                <a:latin typeface="+mj-lt"/>
              </a:rPr>
              <a:t>Eksterne </a:t>
            </a:r>
          </a:p>
          <a:p>
            <a:pPr algn="ctr"/>
            <a:r>
              <a:rPr lang="da-DK" sz="1400" dirty="0">
                <a:solidFill>
                  <a:schemeClr val="tx1"/>
                </a:solidFill>
                <a:latin typeface="+mj-lt"/>
              </a:rPr>
              <a:t>forhold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75F4A220-B534-63EB-9CF0-E87DAD77B87B}"/>
              </a:ext>
            </a:extLst>
          </p:cNvPr>
          <p:cNvSpPr/>
          <p:nvPr/>
        </p:nvSpPr>
        <p:spPr>
          <a:xfrm>
            <a:off x="7946206" y="3051454"/>
            <a:ext cx="402336" cy="3953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200" b="1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7C061127-36DA-D6B5-3A26-C2446BB7804B}"/>
              </a:ext>
            </a:extLst>
          </p:cNvPr>
          <p:cNvSpPr/>
          <p:nvPr/>
        </p:nvSpPr>
        <p:spPr>
          <a:xfrm>
            <a:off x="8592060" y="3051453"/>
            <a:ext cx="402336" cy="3953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200" b="1" dirty="0">
                <a:solidFill>
                  <a:schemeClr val="bg1"/>
                </a:solidFill>
              </a:rPr>
              <a:t>W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90B3ED95-6784-E87A-578A-DB64F20DC36E}"/>
              </a:ext>
            </a:extLst>
          </p:cNvPr>
          <p:cNvSpPr/>
          <p:nvPr/>
        </p:nvSpPr>
        <p:spPr>
          <a:xfrm>
            <a:off x="7946206" y="4088494"/>
            <a:ext cx="402336" cy="3953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200" b="1" dirty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3B8B9477-3F84-3653-3039-CBFA09EB0A03}"/>
              </a:ext>
            </a:extLst>
          </p:cNvPr>
          <p:cNvSpPr/>
          <p:nvPr/>
        </p:nvSpPr>
        <p:spPr>
          <a:xfrm>
            <a:off x="8573772" y="4088494"/>
            <a:ext cx="402336" cy="3953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200" b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DDC24009-DDC0-3C87-DBC5-3926A83EEAC3}"/>
              </a:ext>
            </a:extLst>
          </p:cNvPr>
          <p:cNvSpPr txBox="1"/>
          <p:nvPr/>
        </p:nvSpPr>
        <p:spPr>
          <a:xfrm>
            <a:off x="9349946" y="340739"/>
            <a:ext cx="22601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/>
              <a:t>Gymnasiernes Bestyrelsesforening</a:t>
            </a:r>
          </a:p>
        </p:txBody>
      </p:sp>
    </p:spTree>
    <p:extLst>
      <p:ext uri="{BB962C8B-B14F-4D97-AF65-F5344CB8AC3E}">
        <p14:creationId xmlns:p14="http://schemas.microsoft.com/office/powerpoint/2010/main" val="3296089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B5152-CBE0-4DD8-4E24-11D016154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FC10BFD3-1CAC-A380-56AB-15DCBA739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5563-22A4-2C49-971F-DF74FD805A99}" type="slidenum">
              <a:rPr lang="da-DK" smtClean="0"/>
              <a:pPr/>
              <a:t>7</a:t>
            </a:fld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52AD48D-FFAF-19F7-EED7-690CC2DC4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800" dirty="0"/>
              <a:t>Oplæg til </a:t>
            </a:r>
            <a:br>
              <a:rPr lang="da-DK" dirty="0"/>
            </a:br>
            <a:r>
              <a:rPr lang="da-DK" dirty="0"/>
              <a:t>Proces for bestyrelsens drøftelse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28894C65-10C7-77E0-741E-C042DFFBED70}"/>
              </a:ext>
            </a:extLst>
          </p:cNvPr>
          <p:cNvSpPr/>
          <p:nvPr/>
        </p:nvSpPr>
        <p:spPr>
          <a:xfrm>
            <a:off x="0" y="0"/>
            <a:ext cx="449369" cy="6858000"/>
          </a:xfrm>
          <a:prstGeom prst="rect">
            <a:avLst/>
          </a:prstGeom>
          <a:solidFill>
            <a:srgbClr val="788A2A"/>
          </a:solidFill>
          <a:ln>
            <a:solidFill>
              <a:srgbClr val="788A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2" name="Lige forbindelse 1">
            <a:extLst>
              <a:ext uri="{FF2B5EF4-FFF2-40B4-BE49-F238E27FC236}">
                <a16:creationId xmlns:a16="http://schemas.microsoft.com/office/drawing/2014/main" id="{C7A7E92B-812C-0D5D-DD37-540B5C62978E}"/>
              </a:ext>
            </a:extLst>
          </p:cNvPr>
          <p:cNvCxnSpPr>
            <a:cxnSpLocks/>
          </p:cNvCxnSpPr>
          <p:nvPr/>
        </p:nvCxnSpPr>
        <p:spPr>
          <a:xfrm>
            <a:off x="1686393" y="2202180"/>
            <a:ext cx="98491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1120DEBF-86DB-B290-91E5-C9F0EE748F1A}"/>
              </a:ext>
            </a:extLst>
          </p:cNvPr>
          <p:cNvSpPr/>
          <p:nvPr/>
        </p:nvSpPr>
        <p:spPr>
          <a:xfrm>
            <a:off x="2465585" y="1963637"/>
            <a:ext cx="469232" cy="46923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24C991F-F564-0E08-4ABA-A7EC077FEFE2}"/>
              </a:ext>
            </a:extLst>
          </p:cNvPr>
          <p:cNvSpPr/>
          <p:nvPr/>
        </p:nvSpPr>
        <p:spPr>
          <a:xfrm>
            <a:off x="10280654" y="1963637"/>
            <a:ext cx="469232" cy="46923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chemeClr val="tx1"/>
                </a:solidFill>
                <a:latin typeface="+mj-lt"/>
              </a:rPr>
              <a:t>5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7EE74D9-FEFE-0694-BCF9-71B670946239}"/>
              </a:ext>
            </a:extLst>
          </p:cNvPr>
          <p:cNvSpPr/>
          <p:nvPr/>
        </p:nvSpPr>
        <p:spPr>
          <a:xfrm>
            <a:off x="6373119" y="1963637"/>
            <a:ext cx="469232" cy="46923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C13B850-158B-3434-AD49-08CCC84EFB6B}"/>
              </a:ext>
            </a:extLst>
          </p:cNvPr>
          <p:cNvSpPr/>
          <p:nvPr/>
        </p:nvSpPr>
        <p:spPr>
          <a:xfrm>
            <a:off x="4419352" y="1963637"/>
            <a:ext cx="469232" cy="46923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BFD7BED-DB9A-67F3-1FBB-2A5E069C6066}"/>
              </a:ext>
            </a:extLst>
          </p:cNvPr>
          <p:cNvSpPr/>
          <p:nvPr/>
        </p:nvSpPr>
        <p:spPr>
          <a:xfrm>
            <a:off x="8326886" y="1963637"/>
            <a:ext cx="469232" cy="46923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chemeClr val="tx1"/>
                </a:solidFill>
                <a:latin typeface="+mj-lt"/>
              </a:rPr>
              <a:t>4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764B997-7F4D-1166-F801-2C75607E1785}"/>
              </a:ext>
            </a:extLst>
          </p:cNvPr>
          <p:cNvSpPr/>
          <p:nvPr/>
        </p:nvSpPr>
        <p:spPr>
          <a:xfrm rot="16200000">
            <a:off x="962380" y="4105768"/>
            <a:ext cx="955708" cy="4262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>
                <a:solidFill>
                  <a:schemeClr val="accent1"/>
                </a:solidFill>
                <a:latin typeface="+mj-lt"/>
              </a:rPr>
              <a:t>FORMÅL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BD39F1EA-1285-7B77-7A2B-66336DADC81F}"/>
              </a:ext>
            </a:extLst>
          </p:cNvPr>
          <p:cNvSpPr/>
          <p:nvPr/>
        </p:nvSpPr>
        <p:spPr>
          <a:xfrm rot="16200000">
            <a:off x="961833" y="2776124"/>
            <a:ext cx="955708" cy="4262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>
                <a:solidFill>
                  <a:schemeClr val="accent1"/>
                </a:solidFill>
                <a:latin typeface="+mj-lt"/>
              </a:rPr>
              <a:t>TEMA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1E4134FB-98CA-02D7-BCD0-4E406D118FF1}"/>
              </a:ext>
            </a:extLst>
          </p:cNvPr>
          <p:cNvSpPr/>
          <p:nvPr/>
        </p:nvSpPr>
        <p:spPr>
          <a:xfrm>
            <a:off x="656435" y="1985131"/>
            <a:ext cx="995805" cy="4262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b="1" dirty="0">
                <a:solidFill>
                  <a:schemeClr val="accent1"/>
                </a:solidFill>
                <a:latin typeface="+mj-lt"/>
              </a:rPr>
              <a:t>FORLØB</a:t>
            </a:r>
          </a:p>
        </p:txBody>
      </p:sp>
      <p:graphicFrame>
        <p:nvGraphicFramePr>
          <p:cNvPr id="15" name="Tabel 14">
            <a:extLst>
              <a:ext uri="{FF2B5EF4-FFF2-40B4-BE49-F238E27FC236}">
                <a16:creationId xmlns:a16="http://schemas.microsoft.com/office/drawing/2014/main" id="{4B1BABC9-C7D1-0B83-AA3C-6769F20D33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396769"/>
              </p:ext>
            </p:extLst>
          </p:nvPr>
        </p:nvGraphicFramePr>
        <p:xfrm>
          <a:off x="1686393" y="2511392"/>
          <a:ext cx="9849170" cy="37204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69834">
                  <a:extLst>
                    <a:ext uri="{9D8B030D-6E8A-4147-A177-3AD203B41FA5}">
                      <a16:colId xmlns:a16="http://schemas.microsoft.com/office/drawing/2014/main" val="4093959152"/>
                    </a:ext>
                  </a:extLst>
                </a:gridCol>
                <a:gridCol w="1969834">
                  <a:extLst>
                    <a:ext uri="{9D8B030D-6E8A-4147-A177-3AD203B41FA5}">
                      <a16:colId xmlns:a16="http://schemas.microsoft.com/office/drawing/2014/main" val="409256747"/>
                    </a:ext>
                  </a:extLst>
                </a:gridCol>
                <a:gridCol w="1969834">
                  <a:extLst>
                    <a:ext uri="{9D8B030D-6E8A-4147-A177-3AD203B41FA5}">
                      <a16:colId xmlns:a16="http://schemas.microsoft.com/office/drawing/2014/main" val="1442122882"/>
                    </a:ext>
                  </a:extLst>
                </a:gridCol>
                <a:gridCol w="1969834">
                  <a:extLst>
                    <a:ext uri="{9D8B030D-6E8A-4147-A177-3AD203B41FA5}">
                      <a16:colId xmlns:a16="http://schemas.microsoft.com/office/drawing/2014/main" val="3213848674"/>
                    </a:ext>
                  </a:extLst>
                </a:gridCol>
                <a:gridCol w="1969834">
                  <a:extLst>
                    <a:ext uri="{9D8B030D-6E8A-4147-A177-3AD203B41FA5}">
                      <a16:colId xmlns:a16="http://schemas.microsoft.com/office/drawing/2014/main" val="2132511189"/>
                    </a:ext>
                  </a:extLst>
                </a:gridCol>
              </a:tblGrid>
              <a:tr h="12878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sz="1600" dirty="0">
                        <a:latin typeface="+mj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600" b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0879990"/>
                  </a:ext>
                </a:extLst>
              </a:tr>
              <a:tr h="1001657">
                <a:tc gridSpan="2">
                  <a:txBody>
                    <a:bodyPr/>
                    <a:lstStyle/>
                    <a:p>
                      <a:pPr algn="ctr"/>
                      <a:r>
                        <a:rPr lang="da-DK" sz="1200" dirty="0">
                          <a:latin typeface="Trebuchet MS" panose="020B0603020202020204" pitchFamily="34" charset="0"/>
                        </a:rPr>
                        <a:t>Fælles overblik</a:t>
                      </a:r>
                    </a:p>
                    <a:p>
                      <a:pPr algn="ctr"/>
                      <a:endParaRPr lang="da-DK" sz="1200" dirty="0"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a-DK" sz="1400" dirty="0">
                        <a:latin typeface="+mj-lt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>
                          <a:latin typeface="Trebuchet MS" panose="020B0603020202020204" pitchFamily="34" charset="0"/>
                        </a:rPr>
                        <a:t>Drøftelse af nye strukturer og rammer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>
                          <a:latin typeface="Trebuchet MS" panose="020B0603020202020204" pitchFamily="34" charset="0"/>
                        </a:rPr>
                        <a:t>Vurdering, prioritering og beslutning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dirty="0">
                          <a:latin typeface="Trebuchet MS" panose="020B0603020202020204" pitchFamily="34" charset="0"/>
                        </a:rPr>
                        <a:t>Opfølgning og succeskriterier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8555895"/>
                  </a:ext>
                </a:extLst>
              </a:tr>
              <a:tr h="1430940">
                <a:tc>
                  <a:txBody>
                    <a:bodyPr/>
                    <a:lstStyle/>
                    <a:p>
                      <a:pPr algn="ctr"/>
                      <a:endParaRPr lang="da-DK" sz="1200" dirty="0">
                        <a:latin typeface="Trebuchet MS" panose="020B0603020202020204" pitchFamily="34" charset="0"/>
                      </a:endParaRPr>
                    </a:p>
                    <a:p>
                      <a:pPr algn="ctr"/>
                      <a:r>
                        <a:rPr lang="da-DK" sz="1200" dirty="0">
                          <a:latin typeface="Trebuchet MS" panose="020B0603020202020204" pitchFamily="34" charset="0"/>
                        </a:rPr>
                        <a:t>SWOT: Interne styrker og udfordringer</a:t>
                      </a: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sz="1200" dirty="0">
                        <a:latin typeface="Trebuchet MS" panose="020B0603020202020204" pitchFamily="34" charset="0"/>
                      </a:endParaRPr>
                    </a:p>
                    <a:p>
                      <a:pPr algn="ctr"/>
                      <a:r>
                        <a:rPr lang="da-DK" sz="1200" dirty="0">
                          <a:latin typeface="Trebuchet MS" panose="020B0603020202020204" pitchFamily="34" charset="0"/>
                        </a:rPr>
                        <a:t>SWOT: Eksterne muligheder og trusler </a:t>
                      </a:r>
                    </a:p>
                    <a:p>
                      <a:pPr algn="ctr"/>
                      <a:r>
                        <a:rPr lang="da-DK" sz="1000" dirty="0">
                          <a:latin typeface="Trebuchet MS" panose="020B0603020202020204" pitchFamily="34" charset="0"/>
                        </a:rPr>
                        <a:t>(del 1 – fokus på betydning af relationer) </a:t>
                      </a: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sz="1200" dirty="0">
                        <a:latin typeface="Trebuchet MS" panose="020B0603020202020204" pitchFamily="34" charset="0"/>
                      </a:endParaRPr>
                    </a:p>
                    <a:p>
                      <a:pPr algn="ctr"/>
                      <a:r>
                        <a:rPr lang="da-DK" sz="1200" dirty="0">
                          <a:latin typeface="Trebuchet MS" panose="020B0603020202020204" pitchFamily="34" charset="0"/>
                        </a:rPr>
                        <a:t>SWOT: Eksterne muligheder og trusler </a:t>
                      </a:r>
                    </a:p>
                    <a:p>
                      <a:pPr algn="ctr"/>
                      <a:r>
                        <a:rPr lang="da-DK" sz="1000" dirty="0">
                          <a:latin typeface="Trebuchet MS" panose="020B0603020202020204" pitchFamily="34" charset="0"/>
                        </a:rPr>
                        <a:t>(del 2 – fokus på betydning af strukturer)</a:t>
                      </a:r>
                      <a:endParaRPr lang="da-DK" sz="12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sz="1200" dirty="0">
                        <a:latin typeface="Trebuchet MS" panose="020B0603020202020204" pitchFamily="34" charset="0"/>
                      </a:endParaRPr>
                    </a:p>
                    <a:p>
                      <a:pPr algn="ctr"/>
                      <a:r>
                        <a:rPr lang="da-DK" sz="1200" dirty="0">
                          <a:latin typeface="Trebuchet MS" panose="020B0603020202020204" pitchFamily="34" charset="0"/>
                        </a:rPr>
                        <a:t>Samlet SWOT og beslutning om tiltag</a:t>
                      </a: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sz="1200" dirty="0">
                        <a:latin typeface="Trebuchet MS" panose="020B0603020202020204" pitchFamily="34" charset="0"/>
                      </a:endParaRPr>
                    </a:p>
                    <a:p>
                      <a:pPr algn="ctr"/>
                      <a:r>
                        <a:rPr lang="da-DK" sz="1200" dirty="0">
                          <a:latin typeface="Trebuchet MS" panose="020B0603020202020204" pitchFamily="34" charset="0"/>
                        </a:rPr>
                        <a:t>Plan for strategisk opfølgning på indsatser</a:t>
                      </a: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7717284"/>
                  </a:ext>
                </a:extLst>
              </a:tr>
            </a:tbl>
          </a:graphicData>
        </a:graphic>
      </p:graphicFrame>
      <p:sp>
        <p:nvSpPr>
          <p:cNvPr id="16" name="Rektangel 15">
            <a:extLst>
              <a:ext uri="{FF2B5EF4-FFF2-40B4-BE49-F238E27FC236}">
                <a16:creationId xmlns:a16="http://schemas.microsoft.com/office/drawing/2014/main" id="{64CD6D3B-9CE7-B8ED-A2AC-A21A6ABD9869}"/>
              </a:ext>
            </a:extLst>
          </p:cNvPr>
          <p:cNvSpPr/>
          <p:nvPr/>
        </p:nvSpPr>
        <p:spPr>
          <a:xfrm rot="16200000">
            <a:off x="836244" y="5289835"/>
            <a:ext cx="1205749" cy="4262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>
                <a:solidFill>
                  <a:schemeClr val="accent1"/>
                </a:solidFill>
                <a:latin typeface="+mj-lt"/>
              </a:rPr>
              <a:t>OUTPUT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9B5FEAAE-F73B-3802-E8F6-37731C9C4AD5}"/>
              </a:ext>
            </a:extLst>
          </p:cNvPr>
          <p:cNvSpPr txBox="1"/>
          <p:nvPr/>
        </p:nvSpPr>
        <p:spPr>
          <a:xfrm>
            <a:off x="1406628" y="2622166"/>
            <a:ext cx="25871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Hvad kendetegner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institutionen i dag?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(internt)</a:t>
            </a:r>
            <a:endParaRPr lang="da-DK" sz="1200" dirty="0">
              <a:latin typeface="Trebuchet MS" panose="020B0603020202020204" pitchFamily="34" charset="0"/>
            </a:endParaRP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244559EF-AEC3-333C-74BB-B0CC46382C48}"/>
              </a:ext>
            </a:extLst>
          </p:cNvPr>
          <p:cNvSpPr txBox="1"/>
          <p:nvPr/>
        </p:nvSpPr>
        <p:spPr>
          <a:xfrm>
            <a:off x="3584900" y="2622166"/>
            <a:ext cx="21381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Hvordan ser institutionens omverden og relationer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ud i dag?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(eksternt)</a:t>
            </a: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FA849DCA-CC64-23DF-E57E-64D57111CCAC}"/>
              </a:ext>
            </a:extLst>
          </p:cNvPr>
          <p:cNvSpPr txBox="1"/>
          <p:nvPr/>
        </p:nvSpPr>
        <p:spPr>
          <a:xfrm>
            <a:off x="7589622" y="2622166"/>
            <a:ext cx="19437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Beslutninger om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næste skridt</a:t>
            </a:r>
            <a:endParaRPr lang="da-DK" sz="1200" dirty="0">
              <a:latin typeface="Trebuchet MS" panose="020B0603020202020204" pitchFamily="34" charset="0"/>
            </a:endParaRP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2320A1C0-4387-767F-EC78-7E85902114D4}"/>
              </a:ext>
            </a:extLst>
          </p:cNvPr>
          <p:cNvSpPr txBox="1"/>
          <p:nvPr/>
        </p:nvSpPr>
        <p:spPr>
          <a:xfrm>
            <a:off x="9543390" y="2622166"/>
            <a:ext cx="19437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Opfølgning og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fremdrift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0DBC181F-0DED-D452-B220-AFA158956801}"/>
              </a:ext>
            </a:extLst>
          </p:cNvPr>
          <p:cNvSpPr txBox="1"/>
          <p:nvPr/>
        </p:nvSpPr>
        <p:spPr>
          <a:xfrm>
            <a:off x="5538667" y="2622166"/>
            <a:ext cx="21381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Hvad kan et nyt institutionslandskab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betyde for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institutionen?</a:t>
            </a: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DF5608A6-C75A-8269-A95D-287B6D7A897B}"/>
              </a:ext>
            </a:extLst>
          </p:cNvPr>
          <p:cNvSpPr txBox="1"/>
          <p:nvPr/>
        </p:nvSpPr>
        <p:spPr>
          <a:xfrm>
            <a:off x="9349946" y="340739"/>
            <a:ext cx="22601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/>
              <a:t>Gymnasiernes Bestyrelsesforening</a:t>
            </a:r>
          </a:p>
        </p:txBody>
      </p:sp>
    </p:spTree>
    <p:extLst>
      <p:ext uri="{BB962C8B-B14F-4D97-AF65-F5344CB8AC3E}">
        <p14:creationId xmlns:p14="http://schemas.microsoft.com/office/powerpoint/2010/main" val="441613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588A7-2A1C-350A-8CB7-E44A466D1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19F7B912-6251-2A96-D05C-68AFFCA3E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5563-22A4-2C49-971F-DF74FD805A99}" type="slidenum">
              <a:rPr lang="da-DK" smtClean="0"/>
              <a:pPr/>
              <a:t>8</a:t>
            </a:fld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FAB328E-2AF3-0E69-C0D7-E6D5822C2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Data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44F6B88-BD98-7863-235E-8234963BC956}"/>
              </a:ext>
            </a:extLst>
          </p:cNvPr>
          <p:cNvSpPr/>
          <p:nvPr/>
        </p:nvSpPr>
        <p:spPr>
          <a:xfrm>
            <a:off x="0" y="0"/>
            <a:ext cx="449369" cy="6858000"/>
          </a:xfrm>
          <a:prstGeom prst="rect">
            <a:avLst/>
          </a:prstGeom>
          <a:solidFill>
            <a:srgbClr val="788A2A"/>
          </a:solidFill>
          <a:ln>
            <a:solidFill>
              <a:srgbClr val="788A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Pladsholder til indhold 2">
            <a:extLst>
              <a:ext uri="{FF2B5EF4-FFF2-40B4-BE49-F238E27FC236}">
                <a16:creationId xmlns:a16="http://schemas.microsoft.com/office/drawing/2014/main" id="{8455CA98-ACB0-CE39-5960-653A527A5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4118" y="2181498"/>
            <a:ext cx="5087000" cy="39977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1800" dirty="0"/>
              <a:t>Institutionens ledelse kan løbende understøtte bestyrelsens drøftelser med forskellige data: nationale, lokale, kvantitative og kvalitative.</a:t>
            </a:r>
          </a:p>
          <a:p>
            <a:pPr marL="0" indent="0">
              <a:buNone/>
            </a:pPr>
            <a:r>
              <a:rPr lang="da-DK" sz="1800" dirty="0"/>
              <a:t>En datadrevet proces kan bl.a. være med til at danne fælles billeder af udfordringer og løsninger i bestyrelsen og mellem ledelse og bestyrelse.</a:t>
            </a:r>
          </a:p>
          <a:p>
            <a:pPr marL="0" indent="0">
              <a:buNone/>
            </a:pPr>
            <a:r>
              <a:rPr lang="da-DK" sz="1800" dirty="0"/>
              <a:t>Data kan også være med til at skærpe drøftelserne og fastholde aktualitet og relevans i den samlede proces, samt styrke mulighederne for opfølgning på bestyrelsens beslutninger og indsatser på længere sigt.</a:t>
            </a:r>
          </a:p>
        </p:txBody>
      </p:sp>
      <p:sp>
        <p:nvSpPr>
          <p:cNvPr id="6" name="Cirkel: udhulet 5">
            <a:extLst>
              <a:ext uri="{FF2B5EF4-FFF2-40B4-BE49-F238E27FC236}">
                <a16:creationId xmlns:a16="http://schemas.microsoft.com/office/drawing/2014/main" id="{C45CFD05-47F8-066D-E187-15B501EF311E}"/>
              </a:ext>
            </a:extLst>
          </p:cNvPr>
          <p:cNvSpPr/>
          <p:nvPr/>
        </p:nvSpPr>
        <p:spPr>
          <a:xfrm>
            <a:off x="1308584" y="1665743"/>
            <a:ext cx="4201645" cy="4201645"/>
          </a:xfrm>
          <a:prstGeom prst="donut">
            <a:avLst>
              <a:gd name="adj" fmla="val 1862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27C8CD92-15A6-7525-8964-FB2B15D3092E}"/>
              </a:ext>
            </a:extLst>
          </p:cNvPr>
          <p:cNvCxnSpPr>
            <a:cxnSpLocks/>
          </p:cNvCxnSpPr>
          <p:nvPr/>
        </p:nvCxnSpPr>
        <p:spPr>
          <a:xfrm>
            <a:off x="2243562" y="3766566"/>
            <a:ext cx="235781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4FDA0AE8-452C-04C3-6D8B-177828A46A55}"/>
              </a:ext>
            </a:extLst>
          </p:cNvPr>
          <p:cNvSpPr/>
          <p:nvPr/>
        </p:nvSpPr>
        <p:spPr>
          <a:xfrm>
            <a:off x="2363155" y="3635167"/>
            <a:ext cx="264869" cy="2648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E4C43B3-8205-4E27-5F5C-E0AE4DC97A69}"/>
              </a:ext>
            </a:extLst>
          </p:cNvPr>
          <p:cNvSpPr/>
          <p:nvPr/>
        </p:nvSpPr>
        <p:spPr>
          <a:xfrm>
            <a:off x="4224976" y="3635167"/>
            <a:ext cx="264869" cy="2648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>
                <a:solidFill>
                  <a:schemeClr val="tx1"/>
                </a:solidFill>
                <a:latin typeface="+mj-lt"/>
              </a:rPr>
              <a:t>5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DF1DE1E-F627-A431-F4BE-91DEE033F669}"/>
              </a:ext>
            </a:extLst>
          </p:cNvPr>
          <p:cNvSpPr/>
          <p:nvPr/>
        </p:nvSpPr>
        <p:spPr>
          <a:xfrm>
            <a:off x="3294065" y="3640666"/>
            <a:ext cx="264869" cy="2648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087C53A-75F5-056E-03A0-7A09998D75D5}"/>
              </a:ext>
            </a:extLst>
          </p:cNvPr>
          <p:cNvSpPr/>
          <p:nvPr/>
        </p:nvSpPr>
        <p:spPr>
          <a:xfrm>
            <a:off x="2828610" y="3635167"/>
            <a:ext cx="264869" cy="2648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741FF49-34B3-8CE4-538A-294EA057FE03}"/>
              </a:ext>
            </a:extLst>
          </p:cNvPr>
          <p:cNvSpPr/>
          <p:nvPr/>
        </p:nvSpPr>
        <p:spPr>
          <a:xfrm>
            <a:off x="3759520" y="3635167"/>
            <a:ext cx="264869" cy="26486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>
                <a:solidFill>
                  <a:schemeClr val="tx1"/>
                </a:solidFill>
                <a:latin typeface="+mj-lt"/>
              </a:rPr>
              <a:t>4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6710D8B1-7B12-7087-CFB9-A58D034F98CC}"/>
              </a:ext>
            </a:extLst>
          </p:cNvPr>
          <p:cNvSpPr/>
          <p:nvPr/>
        </p:nvSpPr>
        <p:spPr>
          <a:xfrm>
            <a:off x="2690459" y="3208923"/>
            <a:ext cx="1464020" cy="4262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b="1" dirty="0">
                <a:solidFill>
                  <a:schemeClr val="accent1"/>
                </a:solidFill>
                <a:latin typeface="Trebuchet MS" panose="020B0603020202020204" pitchFamily="34" charset="0"/>
              </a:rPr>
              <a:t>DRØFTELSER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41A2CAB9-DE64-0AD0-3FFF-85A127B22A88}"/>
              </a:ext>
            </a:extLst>
          </p:cNvPr>
          <p:cNvSpPr/>
          <p:nvPr/>
        </p:nvSpPr>
        <p:spPr>
          <a:xfrm>
            <a:off x="2746697" y="1932970"/>
            <a:ext cx="1325418" cy="4262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>
                <a:solidFill>
                  <a:schemeClr val="bg1"/>
                </a:solidFill>
                <a:latin typeface="Trebuchet MS" panose="020B0603020202020204" pitchFamily="34" charset="0"/>
              </a:rPr>
              <a:t>DATA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835429E5-6CCC-169F-F2B7-6E5C76455345}"/>
              </a:ext>
            </a:extLst>
          </p:cNvPr>
          <p:cNvSpPr txBox="1"/>
          <p:nvPr/>
        </p:nvSpPr>
        <p:spPr>
          <a:xfrm>
            <a:off x="9349946" y="340739"/>
            <a:ext cx="22601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/>
              <a:t>Gymnasiernes Bestyrelsesforening</a:t>
            </a:r>
          </a:p>
        </p:txBody>
      </p:sp>
    </p:spTree>
    <p:extLst>
      <p:ext uri="{BB962C8B-B14F-4D97-AF65-F5344CB8AC3E}">
        <p14:creationId xmlns:p14="http://schemas.microsoft.com/office/powerpoint/2010/main" val="3664847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ADD83-9DC0-D12E-BDB9-61A43BABD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06B1A30A-C6DD-26F7-F955-962B957AA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5563-22A4-2C49-971F-DF74FD805A99}" type="slidenum">
              <a:rPr lang="da-DK" smtClean="0"/>
              <a:pPr/>
              <a:t>9</a:t>
            </a:fld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3DC9453-2C9E-5463-9941-E6F0D3210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kendetegner institutionen i dag?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215CCA17-04B2-AC41-4162-3AD240E44FC5}"/>
              </a:ext>
            </a:extLst>
          </p:cNvPr>
          <p:cNvSpPr/>
          <p:nvPr/>
        </p:nvSpPr>
        <p:spPr>
          <a:xfrm>
            <a:off x="0" y="0"/>
            <a:ext cx="449369" cy="6858000"/>
          </a:xfrm>
          <a:prstGeom prst="rect">
            <a:avLst/>
          </a:prstGeom>
          <a:solidFill>
            <a:srgbClr val="788A2A"/>
          </a:solidFill>
          <a:ln>
            <a:solidFill>
              <a:srgbClr val="788A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aphicFrame>
        <p:nvGraphicFramePr>
          <p:cNvPr id="2" name="Pladsholder til indhold 1">
            <a:extLst>
              <a:ext uri="{FF2B5EF4-FFF2-40B4-BE49-F238E27FC236}">
                <a16:creationId xmlns:a16="http://schemas.microsoft.com/office/drawing/2014/main" id="{B39283C9-286D-C6D5-880A-187EAE8643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1294984"/>
              </p:ext>
            </p:extLst>
          </p:nvPr>
        </p:nvGraphicFramePr>
        <p:xfrm>
          <a:off x="838200" y="2137455"/>
          <a:ext cx="10515600" cy="4302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13670">
                  <a:extLst>
                    <a:ext uri="{9D8B030D-6E8A-4147-A177-3AD203B41FA5}">
                      <a16:colId xmlns:a16="http://schemas.microsoft.com/office/drawing/2014/main" val="2706778626"/>
                    </a:ext>
                  </a:extLst>
                </a:gridCol>
                <a:gridCol w="7201930">
                  <a:extLst>
                    <a:ext uri="{9D8B030D-6E8A-4147-A177-3AD203B41FA5}">
                      <a16:colId xmlns:a16="http://schemas.microsoft.com/office/drawing/2014/main" val="10642452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sz="1600" dirty="0">
                          <a:latin typeface="Trebuchet MS" panose="020B0603020202020204" pitchFamily="34" charset="0"/>
                        </a:rPr>
                        <a:t>Formål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sz="1600" dirty="0">
                          <a:latin typeface="Trebuchet MS" panose="020B0603020202020204" pitchFamily="34" charset="0"/>
                        </a:rPr>
                        <a:t>Bestyrelsen får et samlet overblik over institutionens uddannelsesudbud samt aktuelle styrker og udfordringer</a:t>
                      </a:r>
                    </a:p>
                    <a:p>
                      <a:endParaRPr lang="da-DK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962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600" dirty="0">
                          <a:latin typeface="Trebuchet MS" panose="020B0603020202020204" pitchFamily="34" charset="0"/>
                        </a:rPr>
                        <a:t>Drøftelsen kan bl.a. handle om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sz="1600" dirty="0">
                          <a:latin typeface="Trebuchet MS" panose="020B0603020202020204" pitchFamily="34" charset="0"/>
                        </a:rPr>
                        <a:t>Geografi og demografi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sz="1600" dirty="0">
                          <a:latin typeface="Trebuchet MS" panose="020B0603020202020204" pitchFamily="34" charset="0"/>
                        </a:rPr>
                        <a:t>Institutionens forskellige uddannelser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sz="1600" dirty="0">
                          <a:latin typeface="Trebuchet MS" panose="020B0603020202020204" pitchFamily="34" charset="0"/>
                        </a:rPr>
                        <a:t>Elev- og kursistmålgrupper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a-DK" sz="1600" dirty="0">
                          <a:latin typeface="Trebuchet MS" panose="020B0603020202020204" pitchFamily="34" charset="0"/>
                        </a:rPr>
                        <a:t>Lærerkompetencer og fagligt miljø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sz="1600" dirty="0">
                          <a:latin typeface="Trebuchet MS" panose="020B0603020202020204" pitchFamily="34" charset="0"/>
                        </a:rPr>
                        <a:t>Aktuelle udfordringer vedr. bæredygtighed og kvalitet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sz="1600" dirty="0">
                          <a:latin typeface="Trebuchet MS" panose="020B0603020202020204" pitchFamily="34" charset="0"/>
                        </a:rPr>
                        <a:t>Andet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da-DK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9377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600" dirty="0">
                          <a:latin typeface="Trebuchet MS" panose="020B0603020202020204" pitchFamily="34" charset="0"/>
                        </a:rPr>
                        <a:t>Spørgsmål til drøftelse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sz="1600" dirty="0">
                          <a:latin typeface="Trebuchet MS" panose="020B0603020202020204" pitchFamily="34" charset="0"/>
                        </a:rPr>
                        <a:t>Hvilke styrker kendetegner institutionen i dag og hvordan kan de bringes mere aktivt i spil?</a:t>
                      </a:r>
                    </a:p>
                    <a:p>
                      <a:r>
                        <a:rPr lang="da-DK" sz="1600" dirty="0">
                          <a:latin typeface="Trebuchet MS" panose="020B0603020202020204" pitchFamily="34" charset="0"/>
                        </a:rPr>
                        <a:t>Hvilke udfordringer/svagheder har institutionen og hvordan kan de begrænses eller mindskes fremadrettet?</a:t>
                      </a:r>
                    </a:p>
                    <a:p>
                      <a:endParaRPr lang="da-DK" sz="16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5105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600" dirty="0">
                          <a:latin typeface="Trebuchet MS" panose="020B0603020202020204" pitchFamily="34" charset="0"/>
                        </a:rPr>
                        <a:t>Output fra drøftelse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dirty="0">
                          <a:latin typeface="Trebuchet MS" panose="020B0603020202020204" pitchFamily="34" charset="0"/>
                        </a:rPr>
                        <a:t>SWOT: Interne styrker og svagheder/udfordringer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15700005"/>
                  </a:ext>
                </a:extLst>
              </a:tr>
            </a:tbl>
          </a:graphicData>
        </a:graphic>
      </p:graphicFrame>
      <p:sp>
        <p:nvSpPr>
          <p:cNvPr id="6" name="Tekstfelt 5">
            <a:extLst>
              <a:ext uri="{FF2B5EF4-FFF2-40B4-BE49-F238E27FC236}">
                <a16:creationId xmlns:a16="http://schemas.microsoft.com/office/drawing/2014/main" id="{312FA073-4D11-5AF6-9B2E-4C93B18338D9}"/>
              </a:ext>
            </a:extLst>
          </p:cNvPr>
          <p:cNvSpPr txBox="1"/>
          <p:nvPr/>
        </p:nvSpPr>
        <p:spPr>
          <a:xfrm>
            <a:off x="733168" y="166438"/>
            <a:ext cx="2907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rgbClr val="788A2A"/>
                </a:solidFill>
                <a:latin typeface="Trebuchet MS" panose="020B0603020202020204" pitchFamily="34" charset="0"/>
              </a:rPr>
              <a:t>Drøftelse af tema 1</a:t>
            </a:r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A576A168-5A04-8FF8-8B92-437EB5DA742A}"/>
              </a:ext>
            </a:extLst>
          </p:cNvPr>
          <p:cNvCxnSpPr>
            <a:cxnSpLocks/>
          </p:cNvCxnSpPr>
          <p:nvPr/>
        </p:nvCxnSpPr>
        <p:spPr>
          <a:xfrm>
            <a:off x="10286210" y="807685"/>
            <a:ext cx="187280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F2E77A82-F531-BCE5-C3C8-2AB59901CD00}"/>
              </a:ext>
            </a:extLst>
          </p:cNvPr>
          <p:cNvSpPr/>
          <p:nvPr/>
        </p:nvSpPr>
        <p:spPr>
          <a:xfrm>
            <a:off x="10383014" y="698235"/>
            <a:ext cx="218900" cy="2189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0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2935898-1E76-80A1-5793-D780F7FA35C6}"/>
              </a:ext>
            </a:extLst>
          </p:cNvPr>
          <p:cNvSpPr/>
          <p:nvPr/>
        </p:nvSpPr>
        <p:spPr>
          <a:xfrm>
            <a:off x="10747405" y="698235"/>
            <a:ext cx="218900" cy="2189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B9DF2B6-2506-66A9-27EB-A05ABC80D22D}"/>
              </a:ext>
            </a:extLst>
          </p:cNvPr>
          <p:cNvSpPr/>
          <p:nvPr/>
        </p:nvSpPr>
        <p:spPr>
          <a:xfrm>
            <a:off x="11111796" y="698235"/>
            <a:ext cx="218900" cy="2189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6161768-E657-F774-4071-3920D0244487}"/>
              </a:ext>
            </a:extLst>
          </p:cNvPr>
          <p:cNvSpPr/>
          <p:nvPr/>
        </p:nvSpPr>
        <p:spPr>
          <a:xfrm>
            <a:off x="11476187" y="698235"/>
            <a:ext cx="218900" cy="2189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EB80C72-EDF2-F5A2-4014-1E2DD9A87D87}"/>
              </a:ext>
            </a:extLst>
          </p:cNvPr>
          <p:cNvSpPr/>
          <p:nvPr/>
        </p:nvSpPr>
        <p:spPr>
          <a:xfrm>
            <a:off x="11840578" y="698235"/>
            <a:ext cx="218900" cy="2189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EE7C7378-9F7E-A22C-6611-E3DAFE0F5E60}"/>
              </a:ext>
            </a:extLst>
          </p:cNvPr>
          <p:cNvSpPr txBox="1"/>
          <p:nvPr/>
        </p:nvSpPr>
        <p:spPr>
          <a:xfrm>
            <a:off x="9349946" y="340739"/>
            <a:ext cx="22601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/>
              <a:t>Gymnasiernes Bestyrelsesforening</a:t>
            </a:r>
          </a:p>
        </p:txBody>
      </p:sp>
    </p:spTree>
    <p:extLst>
      <p:ext uri="{BB962C8B-B14F-4D97-AF65-F5344CB8AC3E}">
        <p14:creationId xmlns:p14="http://schemas.microsoft.com/office/powerpoint/2010/main" val="2016839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Danske Gymnasier">
      <a:dk1>
        <a:srgbClr val="1A1918"/>
      </a:dk1>
      <a:lt1>
        <a:srgbClr val="FFFEFE"/>
      </a:lt1>
      <a:dk2>
        <a:srgbClr val="44546A"/>
      </a:dk2>
      <a:lt2>
        <a:srgbClr val="E7E6E6"/>
      </a:lt2>
      <a:accent1>
        <a:srgbClr val="68383C"/>
      </a:accent1>
      <a:accent2>
        <a:srgbClr val="768782"/>
      </a:accent2>
      <a:accent3>
        <a:srgbClr val="F7EBEF"/>
      </a:accent3>
      <a:accent4>
        <a:srgbClr val="6E8D7B"/>
      </a:accent4>
      <a:accent5>
        <a:srgbClr val="575757"/>
      </a:accent5>
      <a:accent6>
        <a:srgbClr val="E3E3E3"/>
      </a:accent6>
      <a:hlink>
        <a:srgbClr val="768782"/>
      </a:hlink>
      <a:folHlink>
        <a:srgbClr val="68383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Excel figurer 08.02.24 V3" id="{7D147AAF-BBFE-6A47-87CE-61618D4BDFA3}" vid="{199E4E7E-1908-8748-9109-644EDC062BB3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Excel figurer APR24 V3 1.0</Template>
  <TotalTime>206</TotalTime>
  <Words>1347</Words>
  <Application>Microsoft Office PowerPoint</Application>
  <PresentationFormat>Widescreen</PresentationFormat>
  <Paragraphs>258</Paragraphs>
  <Slides>13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13</vt:i4>
      </vt:variant>
    </vt:vector>
  </HeadingPairs>
  <TitlesOfParts>
    <vt:vector size="17" baseType="lpstr">
      <vt:lpstr>Arial</vt:lpstr>
      <vt:lpstr>Calibri</vt:lpstr>
      <vt:lpstr>Trebuchet MS</vt:lpstr>
      <vt:lpstr>Office-tema</vt:lpstr>
      <vt:lpstr>Lokal drøftelse af  Nyt institutionslandskab</vt:lpstr>
      <vt:lpstr>Indhold</vt:lpstr>
      <vt:lpstr>Lokal stillingtagen er afgørende</vt:lpstr>
      <vt:lpstr>Lokal stillingtagen - processen</vt:lpstr>
      <vt:lpstr>Formål</vt:lpstr>
      <vt:lpstr>Indhold</vt:lpstr>
      <vt:lpstr>Oplæg til  Proces for bestyrelsens drøftelse</vt:lpstr>
      <vt:lpstr>Data</vt:lpstr>
      <vt:lpstr>Hvad kendetegner institutionen i dag?</vt:lpstr>
      <vt:lpstr>Hvordan ser institutionens omverden og relationer ud i dag?</vt:lpstr>
      <vt:lpstr>Hvad kan et nyt institutionslandskab betyde for institutionen?</vt:lpstr>
      <vt:lpstr>Beslutninger om næste skridt</vt:lpstr>
      <vt:lpstr>Beslutninger om næste skridt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Karina Vittarp Gøling</dc:creator>
  <cp:lastModifiedBy>Julie Sas Sørensen</cp:lastModifiedBy>
  <cp:revision>42</cp:revision>
  <dcterms:created xsi:type="dcterms:W3CDTF">2024-04-03T10:28:44Z</dcterms:created>
  <dcterms:modified xsi:type="dcterms:W3CDTF">2025-12-12T10:43:20Z</dcterms:modified>
</cp:coreProperties>
</file>